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256" r:id="rId2"/>
    <p:sldId id="308" r:id="rId3"/>
    <p:sldId id="305" r:id="rId4"/>
    <p:sldId id="275" r:id="rId5"/>
    <p:sldId id="276" r:id="rId6"/>
    <p:sldId id="278" r:id="rId7"/>
    <p:sldId id="316" r:id="rId8"/>
    <p:sldId id="315" r:id="rId9"/>
    <p:sldId id="324" r:id="rId10"/>
    <p:sldId id="325" r:id="rId11"/>
    <p:sldId id="302" r:id="rId12"/>
    <p:sldId id="306" r:id="rId13"/>
    <p:sldId id="307" r:id="rId14"/>
    <p:sldId id="279" r:id="rId15"/>
    <p:sldId id="280" r:id="rId16"/>
    <p:sldId id="281" r:id="rId17"/>
    <p:sldId id="282" r:id="rId18"/>
    <p:sldId id="284" r:id="rId19"/>
    <p:sldId id="285" r:id="rId20"/>
    <p:sldId id="288" r:id="rId21"/>
    <p:sldId id="289" r:id="rId22"/>
    <p:sldId id="290" r:id="rId23"/>
    <p:sldId id="291" r:id="rId24"/>
    <p:sldId id="309" r:id="rId25"/>
    <p:sldId id="314" r:id="rId26"/>
    <p:sldId id="322" r:id="rId27"/>
    <p:sldId id="292" r:id="rId28"/>
    <p:sldId id="310" r:id="rId29"/>
    <p:sldId id="295" r:id="rId30"/>
    <p:sldId id="293" r:id="rId31"/>
    <p:sldId id="300" r:id="rId32"/>
    <p:sldId id="296" r:id="rId33"/>
    <p:sldId id="297" r:id="rId34"/>
    <p:sldId id="312" r:id="rId35"/>
    <p:sldId id="313" r:id="rId36"/>
    <p:sldId id="299" r:id="rId37"/>
    <p:sldId id="298" r:id="rId38"/>
    <p:sldId id="317" r:id="rId39"/>
    <p:sldId id="318" r:id="rId40"/>
    <p:sldId id="319" r:id="rId41"/>
    <p:sldId id="321" r:id="rId42"/>
    <p:sldId id="320" r:id="rId43"/>
    <p:sldId id="268" r:id="rId44"/>
    <p:sldId id="267" r:id="rId45"/>
  </p:sldIdLst>
  <p:sldSz cx="9144000" cy="6858000" type="screen4x3"/>
  <p:notesSz cx="6669088" cy="9802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557B"/>
    <a:srgbClr val="7EA053"/>
    <a:srgbClr val="04548A"/>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6" autoAdjust="0"/>
    <p:restoredTop sz="94654" autoAdjust="0"/>
  </p:normalViewPr>
  <p:slideViewPr>
    <p:cSldViewPr>
      <p:cViewPr>
        <p:scale>
          <a:sx n="80" d="100"/>
          <a:sy n="80" d="100"/>
        </p:scale>
        <p:origin x="-226"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686" y="-96"/>
      </p:cViewPr>
      <p:guideLst>
        <p:guide orient="horz" pos="3088"/>
        <p:guide pos="210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5" Type="http://schemas.openxmlformats.org/officeDocument/2006/relationships/image" Target="../media/image13.emf"/><Relationship Id="rId4"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5" Type="http://schemas.openxmlformats.org/officeDocument/2006/relationships/image" Target="../media/image13.emf"/><Relationship Id="rId4"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5" Type="http://schemas.openxmlformats.org/officeDocument/2006/relationships/image" Target="../media/image13.emf"/><Relationship Id="rId4"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014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0"/>
            <a:ext cx="2889938" cy="490141"/>
          </a:xfrm>
          <a:prstGeom prst="rect">
            <a:avLst/>
          </a:prstGeom>
        </p:spPr>
        <p:txBody>
          <a:bodyPr vert="horz" lIns="91440" tIns="45720" rIns="91440" bIns="45720" rtlCol="0"/>
          <a:lstStyle>
            <a:lvl1pPr algn="r">
              <a:defRPr sz="1200"/>
            </a:lvl1pPr>
          </a:lstStyle>
          <a:p>
            <a:fld id="{39B755E1-B875-4345-9E08-1F1343F34CFB}" type="datetimeFigureOut">
              <a:rPr lang="de-DE" smtClean="0"/>
              <a:pPr/>
              <a:t>18.05.2008</a:t>
            </a:fld>
            <a:endParaRPr lang="de-DE"/>
          </a:p>
        </p:txBody>
      </p:sp>
      <p:sp>
        <p:nvSpPr>
          <p:cNvPr id="4" name="Fußzeilenplatzhalter 3"/>
          <p:cNvSpPr>
            <a:spLocks noGrp="1"/>
          </p:cNvSpPr>
          <p:nvPr>
            <p:ph type="ftr" sz="quarter" idx="2"/>
          </p:nvPr>
        </p:nvSpPr>
        <p:spPr>
          <a:xfrm>
            <a:off x="0" y="9310971"/>
            <a:ext cx="2889938" cy="490141"/>
          </a:xfrm>
          <a:prstGeom prst="rect">
            <a:avLst/>
          </a:prstGeom>
        </p:spPr>
        <p:txBody>
          <a:bodyPr vert="horz" lIns="91440" tIns="45720" rIns="91440" bIns="45720" rtlCol="0" anchor="b"/>
          <a:lstStyle>
            <a:lvl1pPr algn="l">
              <a:defRPr sz="1200"/>
            </a:lvl1pPr>
          </a:lstStyle>
          <a:p>
            <a:r>
              <a:rPr lang="de-DE" smtClean="0"/>
              <a:t>European PASS Conference 2008</a:t>
            </a:r>
            <a:endParaRPr lang="de-DE"/>
          </a:p>
        </p:txBody>
      </p:sp>
      <p:sp>
        <p:nvSpPr>
          <p:cNvPr id="5" name="Foliennummernplatzhalter 4"/>
          <p:cNvSpPr>
            <a:spLocks noGrp="1"/>
          </p:cNvSpPr>
          <p:nvPr>
            <p:ph type="sldNum" sz="quarter" idx="3"/>
          </p:nvPr>
        </p:nvSpPr>
        <p:spPr>
          <a:xfrm>
            <a:off x="3777607" y="9310971"/>
            <a:ext cx="2889938" cy="490141"/>
          </a:xfrm>
          <a:prstGeom prst="rect">
            <a:avLst/>
          </a:prstGeom>
        </p:spPr>
        <p:txBody>
          <a:bodyPr vert="horz" lIns="91440" tIns="45720" rIns="91440" bIns="45720" rtlCol="0" anchor="b"/>
          <a:lstStyle>
            <a:lvl1pPr algn="r">
              <a:defRPr sz="1200"/>
            </a:lvl1pPr>
          </a:lstStyle>
          <a:p>
            <a:fld id="{77035240-D3F6-4922-A437-3ED76B2A51A4}" type="slidenum">
              <a:rPr lang="de-DE" smtClean="0"/>
              <a:pPr/>
              <a:t>‹Nr.›</a:t>
            </a:fld>
            <a:endParaRPr lang="de-DE"/>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014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0141"/>
          </a:xfrm>
          <a:prstGeom prst="rect">
            <a:avLst/>
          </a:prstGeom>
        </p:spPr>
        <p:txBody>
          <a:bodyPr vert="horz" lIns="91440" tIns="45720" rIns="91440" bIns="45720" rtlCol="0"/>
          <a:lstStyle>
            <a:lvl1pPr algn="r">
              <a:defRPr sz="1200"/>
            </a:lvl1pPr>
          </a:lstStyle>
          <a:p>
            <a:fld id="{D2D44B57-88A1-4FED-9099-D3EA9281BC0F}" type="datetimeFigureOut">
              <a:rPr lang="de-DE" smtClean="0"/>
              <a:pPr/>
              <a:t>18.05.2008</a:t>
            </a:fld>
            <a:endParaRPr lang="de-DE"/>
          </a:p>
        </p:txBody>
      </p:sp>
      <p:sp>
        <p:nvSpPr>
          <p:cNvPr id="4" name="Folienbildplatzhalter 3"/>
          <p:cNvSpPr>
            <a:spLocks noGrp="1" noRot="1" noChangeAspect="1"/>
          </p:cNvSpPr>
          <p:nvPr>
            <p:ph type="sldImg" idx="2"/>
          </p:nvPr>
        </p:nvSpPr>
        <p:spPr>
          <a:xfrm>
            <a:off x="884238" y="735013"/>
            <a:ext cx="4900612" cy="36766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656336"/>
            <a:ext cx="5335270" cy="4411266"/>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310971"/>
            <a:ext cx="2889938" cy="490141"/>
          </a:xfrm>
          <a:prstGeom prst="rect">
            <a:avLst/>
          </a:prstGeom>
        </p:spPr>
        <p:txBody>
          <a:bodyPr vert="horz" lIns="91440" tIns="45720" rIns="91440" bIns="45720" rtlCol="0" anchor="b"/>
          <a:lstStyle>
            <a:lvl1pPr algn="l">
              <a:defRPr sz="1200"/>
            </a:lvl1pPr>
          </a:lstStyle>
          <a:p>
            <a:r>
              <a:rPr lang="de-DE" smtClean="0"/>
              <a:t>European PASS Conference 2008</a:t>
            </a:r>
            <a:endParaRPr lang="de-DE"/>
          </a:p>
        </p:txBody>
      </p:sp>
      <p:sp>
        <p:nvSpPr>
          <p:cNvPr id="7" name="Foliennummernplatzhalter 6"/>
          <p:cNvSpPr>
            <a:spLocks noGrp="1"/>
          </p:cNvSpPr>
          <p:nvPr>
            <p:ph type="sldNum" sz="quarter" idx="5"/>
          </p:nvPr>
        </p:nvSpPr>
        <p:spPr>
          <a:xfrm>
            <a:off x="3777607" y="9310971"/>
            <a:ext cx="2889938" cy="490141"/>
          </a:xfrm>
          <a:prstGeom prst="rect">
            <a:avLst/>
          </a:prstGeom>
        </p:spPr>
        <p:txBody>
          <a:bodyPr vert="horz" lIns="91440" tIns="45720" rIns="91440" bIns="45720" rtlCol="0" anchor="b"/>
          <a:lstStyle>
            <a:lvl1pPr algn="r">
              <a:defRPr sz="1200"/>
            </a:lvl1pPr>
          </a:lstStyle>
          <a:p>
            <a:fld id="{B9BE56CD-1295-4197-990B-E20B7C7CCF7F}" type="slidenum">
              <a:rPr lang="de-DE" smtClean="0"/>
              <a:pPr/>
              <a:t>‹Nr.›</a:t>
            </a:fld>
            <a:endParaRPr lang="de-DE"/>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17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20</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21</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22</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23</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24</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25</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26</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27</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28</a:t>
            </a:fld>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29</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3</a:t>
            </a:fld>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30</a:t>
            </a:fld>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31</a:t>
            </a:fld>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32</a:t>
            </a:fld>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33</a:t>
            </a:fld>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34</a:t>
            </a:fld>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35</a:t>
            </a:fld>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36</a:t>
            </a:fld>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37</a:t>
            </a:fld>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38</a:t>
            </a:fld>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12E13D-BDE2-4347-B730-FE1EB43F51D0}" type="slidenum">
              <a:rPr lang="de-DE"/>
              <a:pPr/>
              <a:t>39</a:t>
            </a:fld>
            <a:endParaRPr lang="de-DE"/>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4</a:t>
            </a:fld>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38A8188A-04FB-4471-AEAF-EFC031E4D789}" type="slidenum">
              <a:rPr lang="de-DE"/>
              <a:pPr/>
              <a:t>40</a:t>
            </a:fld>
            <a:endParaRPr lang="de-DE"/>
          </a:p>
        </p:txBody>
      </p:sp>
      <p:sp>
        <p:nvSpPr>
          <p:cNvPr id="25602" name="Slide Image Placeholder 1"/>
          <p:cNvSpPr>
            <a:spLocks noGrp="1" noRot="1" noChangeAspect="1" noTextEdit="1"/>
          </p:cNvSpPr>
          <p:nvPr>
            <p:ph type="sldImg"/>
          </p:nvPr>
        </p:nvSpPr>
        <p:spPr>
          <a:xfrm>
            <a:off x="998538" y="598488"/>
            <a:ext cx="4484687" cy="3363912"/>
          </a:xfrm>
          <a:ln/>
        </p:spPr>
      </p:sp>
      <p:sp>
        <p:nvSpPr>
          <p:cNvPr id="25603" name="Notes Placeholder 2"/>
          <p:cNvSpPr>
            <a:spLocks noGrp="1"/>
          </p:cNvSpPr>
          <p:nvPr>
            <p:ph type="body" idx="1"/>
          </p:nvPr>
        </p:nvSpPr>
        <p:spPr>
          <a:xfrm>
            <a:off x="402925" y="4072593"/>
            <a:ext cx="5855521" cy="959859"/>
          </a:xfrm>
        </p:spPr>
        <p:txBody>
          <a:bodyPr/>
          <a:lstStyle/>
          <a:p>
            <a:endParaRPr lang="de-DE"/>
          </a:p>
        </p:txBody>
      </p:sp>
      <p:sp>
        <p:nvSpPr>
          <p:cNvPr id="25604" name="Header Placeholder 3"/>
          <p:cNvSpPr txBox="1">
            <a:spLocks noGrp="1"/>
          </p:cNvSpPr>
          <p:nvPr/>
        </p:nvSpPr>
        <p:spPr bwMode="auto">
          <a:xfrm>
            <a:off x="0" y="0"/>
            <a:ext cx="2889938" cy="490141"/>
          </a:xfrm>
          <a:prstGeom prst="rect">
            <a:avLst/>
          </a:prstGeom>
          <a:noFill/>
          <a:ln w="9525">
            <a:noFill/>
            <a:miter lim="800000"/>
            <a:headEnd/>
            <a:tailEnd/>
          </a:ln>
        </p:spPr>
        <p:txBody>
          <a:bodyPr/>
          <a:lstStyle/>
          <a:p>
            <a:endParaRPr lang="de-DE" sz="1400" b="1">
              <a:latin typeface="Segoe Semibold" pitchFamily="34" charset="0"/>
            </a:endParaRPr>
          </a:p>
        </p:txBody>
      </p:sp>
      <p:sp>
        <p:nvSpPr>
          <p:cNvPr id="25605" name="Date Placeholder 4"/>
          <p:cNvSpPr txBox="1">
            <a:spLocks noGrp="1"/>
          </p:cNvSpPr>
          <p:nvPr/>
        </p:nvSpPr>
        <p:spPr bwMode="auto">
          <a:xfrm>
            <a:off x="3777607" y="0"/>
            <a:ext cx="2889938" cy="490141"/>
          </a:xfrm>
          <a:prstGeom prst="rect">
            <a:avLst/>
          </a:prstGeom>
          <a:noFill/>
          <a:ln w="9525">
            <a:noFill/>
            <a:miter lim="800000"/>
            <a:headEnd/>
            <a:tailEnd/>
          </a:ln>
        </p:spPr>
        <p:txBody>
          <a:bodyPr/>
          <a:lstStyle/>
          <a:p>
            <a:pPr algn="r"/>
            <a:fld id="{F52D8076-9B78-43D9-A0A2-E1011003D4EA}" type="datetime8">
              <a:rPr lang="en-US" sz="1200">
                <a:latin typeface="Segoe Semibold" pitchFamily="34" charset="0"/>
              </a:rPr>
              <a:pPr algn="r"/>
              <a:t>5/18/2008 6:14 PM</a:t>
            </a:fld>
            <a:endParaRPr lang="en-US" sz="1200">
              <a:latin typeface="Segoe Semibold" pitchFamily="34" charset="0"/>
            </a:endParaRPr>
          </a:p>
        </p:txBody>
      </p:sp>
      <p:sp>
        <p:nvSpPr>
          <p:cNvPr id="25606" name="Footer Placeholder 5"/>
          <p:cNvSpPr txBox="1">
            <a:spLocks noGrp="1"/>
          </p:cNvSpPr>
          <p:nvPr/>
        </p:nvSpPr>
        <p:spPr bwMode="auto">
          <a:xfrm>
            <a:off x="0" y="9137380"/>
            <a:ext cx="5795314" cy="663732"/>
          </a:xfrm>
          <a:prstGeom prst="rect">
            <a:avLst/>
          </a:prstGeom>
          <a:noFill/>
          <a:ln w="9525">
            <a:noFill/>
            <a:miter lim="800000"/>
            <a:headEnd/>
            <a:tailEnd/>
          </a:ln>
        </p:spPr>
        <p:txBody>
          <a:bodyPr anchor="b"/>
          <a:lstStyle/>
          <a:p>
            <a:pPr eaLnBrk="0" hangingPunct="0"/>
            <a:r>
              <a:rPr lang="en-US" sz="800">
                <a:solidFill>
                  <a:schemeClr val="bg2"/>
                </a:solidFill>
                <a:latin typeface="Segoe" pitchFamily="34" charset="0"/>
                <a:cs typeface="Arial" charset="0"/>
              </a:rPr>
              <a:t>MICROSOFT CONFIDENTIAL</a:t>
            </a:r>
          </a:p>
          <a:p>
            <a:pPr eaLnBrk="0" hangingPunct="0"/>
            <a:r>
              <a:rPr lang="en-US" sz="500">
                <a:solidFill>
                  <a:schemeClr val="bg2"/>
                </a:solidFill>
                <a:latin typeface="Segoe" pitchFamily="34" charset="0"/>
                <a:cs typeface="Arial" charset="0"/>
              </a:rPr>
              <a:t>© 2006 Microsoft Corporation. All rights reserved. Microsoft, Windows, Windows Vista and other product names are or may be registered trademarks and/or trademarks in the U.S. and/or other countries.</a:t>
            </a:r>
          </a:p>
          <a:p>
            <a:pPr eaLnBrk="0" hangingPunct="0"/>
            <a:r>
              <a:rPr lang="en-US" sz="500">
                <a:solidFill>
                  <a:schemeClr val="bg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chemeClr val="bg2"/>
                </a:solidFill>
                <a:latin typeface="Segoe" pitchFamily="34" charset="0"/>
                <a:cs typeface="Arial" charset="0"/>
              </a:rPr>
            </a:br>
            <a:r>
              <a:rPr lang="en-US" sz="500">
                <a:solidFill>
                  <a:schemeClr val="bg2"/>
                </a:solidFill>
                <a:latin typeface="Segoe" pitchFamily="34" charset="0"/>
                <a:cs typeface="Arial" charset="0"/>
              </a:rPr>
              <a:t>MICROSOFT MAKES NO WARRANTIES, EXPRESS, IMPLIED OR STATUTORY, AS TO THE INFORMATION IN THIS PRESENTATION.</a:t>
            </a:r>
          </a:p>
        </p:txBody>
      </p:sp>
      <p:sp>
        <p:nvSpPr>
          <p:cNvPr id="25607" name="Slide Number Placeholder 6"/>
          <p:cNvSpPr txBox="1">
            <a:spLocks noGrp="1"/>
          </p:cNvSpPr>
          <p:nvPr/>
        </p:nvSpPr>
        <p:spPr bwMode="auto">
          <a:xfrm>
            <a:off x="5429441" y="9310971"/>
            <a:ext cx="1238104" cy="490141"/>
          </a:xfrm>
          <a:prstGeom prst="rect">
            <a:avLst/>
          </a:prstGeom>
          <a:noFill/>
          <a:ln w="9525">
            <a:noFill/>
            <a:miter lim="800000"/>
            <a:headEnd/>
            <a:tailEnd/>
          </a:ln>
        </p:spPr>
        <p:txBody>
          <a:bodyPr anchor="b"/>
          <a:lstStyle/>
          <a:p>
            <a:pPr algn="r"/>
            <a:fld id="{7A11A43F-8BD4-46BB-8537-28FD8DB48346}" type="slidenum">
              <a:rPr lang="en-US" sz="1200">
                <a:latin typeface="Segoe Semibold" pitchFamily="34" charset="0"/>
              </a:rPr>
              <a:pPr algn="r"/>
              <a:t>40</a:t>
            </a:fld>
            <a:endParaRPr lang="en-US" sz="1200">
              <a:latin typeface="Segoe Semibold"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41</a:t>
            </a:fld>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42</a:t>
            </a:fld>
            <a:endParaRPr 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43</a:t>
            </a:fld>
            <a:endParaRPr 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44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ußzeilenplatzhalter 3"/>
          <p:cNvSpPr>
            <a:spLocks noGrp="1"/>
          </p:cNvSpPr>
          <p:nvPr>
            <p:ph type="ftr" sz="quarter" idx="10"/>
          </p:nvPr>
        </p:nvSpPr>
        <p:spPr/>
        <p:txBody>
          <a:bodyPr/>
          <a:lstStyle/>
          <a:p>
            <a:r>
              <a:rPr lang="de-DE" smtClean="0"/>
              <a:t>European PASS Conference 2008</a:t>
            </a:r>
            <a:endParaRPr lang="de-DE"/>
          </a:p>
        </p:txBody>
      </p:sp>
      <p:sp>
        <p:nvSpPr>
          <p:cNvPr id="5" name="Foliennummernplatzhalter 4"/>
          <p:cNvSpPr>
            <a:spLocks noGrp="1"/>
          </p:cNvSpPr>
          <p:nvPr>
            <p:ph type="sldNum" sz="quarter" idx="11"/>
          </p:nvPr>
        </p:nvSpPr>
        <p:spPr/>
        <p:txBody>
          <a:bodyPr/>
          <a:lstStyle/>
          <a:p>
            <a:fld id="{B9BE56CD-1295-4197-990B-E20B7C7CCF7F}" type="slidenum">
              <a:rPr lang="de-DE" smtClean="0"/>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rste Folie">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3050"/>
            <a:ext cx="3008313" cy="1162050"/>
          </a:xfrm>
          <a:prstGeom prst="rect">
            <a:avLst/>
          </a:prstGeom>
        </p:spPr>
        <p:txBody>
          <a:bodyPr anchor="b"/>
          <a:lstStyle>
            <a:lvl1pPr algn="l">
              <a:defRPr sz="2000" b="1">
                <a:solidFill>
                  <a:schemeClr val="tx1">
                    <a:lumMod val="75000"/>
                    <a:lumOff val="25000"/>
                  </a:schemeClr>
                </a:solidFill>
                <a:latin typeface="Arial Black" pitchFamily="34" charset="0"/>
              </a:defRPr>
            </a:lvl1pPr>
          </a:lstStyle>
          <a:p>
            <a:r>
              <a:rPr lang="de-DE" dirty="0" smtClean="0"/>
              <a:t>Titel durch klicken hinzufügen</a:t>
            </a:r>
            <a:endParaRPr lang="de-DE" dirty="0"/>
          </a:p>
        </p:txBody>
      </p:sp>
      <p:sp>
        <p:nvSpPr>
          <p:cNvPr id="3" name="Inhaltsplatzhalter 2"/>
          <p:cNvSpPr>
            <a:spLocks noGrp="1"/>
          </p:cNvSpPr>
          <p:nvPr>
            <p:ph idx="1" hasCustomPrompt="1"/>
          </p:nvPr>
        </p:nvSpPr>
        <p:spPr>
          <a:xfrm>
            <a:off x="3575050" y="273051"/>
            <a:ext cx="5111750" cy="5584842"/>
          </a:xfrm>
          <a:prstGeom prst="rect">
            <a:avLst/>
          </a:prstGeom>
        </p:spPr>
        <p:txBody>
          <a:bodyPr/>
          <a:lstStyle>
            <a:lvl1pPr>
              <a:defRPr sz="2400">
                <a:solidFill>
                  <a:schemeClr val="tx1">
                    <a:lumMod val="75000"/>
                    <a:lumOff val="25000"/>
                  </a:schemeClr>
                </a:solidFill>
                <a:latin typeface="Arial" pitchFamily="34" charset="0"/>
                <a:cs typeface="Arial" pitchFamily="34" charset="0"/>
              </a:defRPr>
            </a:lvl1pPr>
            <a:lvl2pPr>
              <a:defRPr sz="2000">
                <a:solidFill>
                  <a:schemeClr val="tx1">
                    <a:lumMod val="75000"/>
                    <a:lumOff val="25000"/>
                  </a:schemeClr>
                </a:solidFill>
                <a:latin typeface="Arial" pitchFamily="34" charset="0"/>
                <a:cs typeface="Arial" pitchFamily="34" charset="0"/>
              </a:defRPr>
            </a:lvl2pPr>
            <a:lvl3pPr>
              <a:defRPr sz="1800" baseline="0">
                <a:solidFill>
                  <a:schemeClr val="tx1">
                    <a:lumMod val="75000"/>
                    <a:lumOff val="25000"/>
                  </a:schemeClr>
                </a:solidFill>
                <a:latin typeface="Arial" pitchFamily="34" charset="0"/>
                <a:cs typeface="Arial" pitchFamily="34" charset="0"/>
              </a:defRPr>
            </a:lvl3pPr>
            <a:lvl4pPr>
              <a:defRPr sz="1600" baseline="0">
                <a:solidFill>
                  <a:schemeClr val="tx1">
                    <a:lumMod val="75000"/>
                    <a:lumOff val="25000"/>
                  </a:schemeClr>
                </a:solidFill>
                <a:latin typeface="Arial" pitchFamily="34" charset="0"/>
                <a:cs typeface="Arial" pitchFamily="34" charset="0"/>
              </a:defRPr>
            </a:lvl4pPr>
            <a:lvl5pPr>
              <a:defRPr sz="1600" baseline="0">
                <a:solidFill>
                  <a:schemeClr val="tx1">
                    <a:lumMod val="75000"/>
                    <a:lumOff val="25000"/>
                  </a:schemeClr>
                </a:solidFill>
                <a:latin typeface="Arial" pitchFamily="34" charset="0"/>
                <a:cs typeface="Arial" pitchFamily="34" charset="0"/>
              </a:defRPr>
            </a:lvl5pPr>
            <a:lvl6pPr>
              <a:defRPr sz="2000"/>
            </a:lvl6pPr>
            <a:lvl7pPr>
              <a:defRPr sz="2000"/>
            </a:lvl7pPr>
            <a:lvl8pPr>
              <a:defRPr sz="2000"/>
            </a:lvl8pPr>
            <a:lvl9pPr>
              <a:defRPr sz="2000"/>
            </a:lvl9pPr>
          </a:lstStyle>
          <a:p>
            <a:pPr lvl="0"/>
            <a:r>
              <a:rPr lang="de-DE" dirty="0" smtClean="0"/>
              <a:t>Text durch klicken hinzufügen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hasCustomPrompt="1"/>
          </p:nvPr>
        </p:nvSpPr>
        <p:spPr>
          <a:xfrm>
            <a:off x="457200" y="1435101"/>
            <a:ext cx="3008313" cy="4422792"/>
          </a:xfrm>
          <a:prstGeom prst="rect">
            <a:avLst/>
          </a:prstGeom>
        </p:spPr>
        <p:txBody>
          <a:bodyPr/>
          <a:lstStyle>
            <a:lvl1pPr marL="0" indent="0">
              <a:buNone/>
              <a:defRPr sz="1400" baseline="0">
                <a:solidFill>
                  <a:schemeClr val="tx1">
                    <a:lumMod val="75000"/>
                    <a:lumOff val="25000"/>
                  </a:schemeClr>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 durch klicken hinzufügen</a:t>
            </a:r>
          </a:p>
        </p:txBody>
      </p:sp>
      <p:sp>
        <p:nvSpPr>
          <p:cNvPr id="7" name="Rechteck 6"/>
          <p:cNvSpPr/>
          <p:nvPr userDrawn="1"/>
        </p:nvSpPr>
        <p:spPr>
          <a:xfrm>
            <a:off x="8358214" y="6572296"/>
            <a:ext cx="500066" cy="285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oliennummernplatzhalter 5"/>
          <p:cNvSpPr>
            <a:spLocks noGrp="1"/>
          </p:cNvSpPr>
          <p:nvPr userDrawn="1"/>
        </p:nvSpPr>
        <p:spPr>
          <a:xfrm>
            <a:off x="8001024" y="6564361"/>
            <a:ext cx="928694" cy="293663"/>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79C0BF-7D18-459D-AF35-DB904FC8CA17}" type="slidenum">
              <a:rPr lang="de-DE" sz="1400" smtClean="0">
                <a:solidFill>
                  <a:schemeClr val="tx1"/>
                </a:solidFill>
                <a:latin typeface="Verdana" pitchFamily="34" charset="0"/>
              </a:rPr>
              <a:pPr algn="r"/>
              <a:t>‹Nr.›</a:t>
            </a:fld>
            <a:endParaRPr lang="de-DE" sz="1400" dirty="0">
              <a:solidFill>
                <a:schemeClr val="tx1"/>
              </a:solidFill>
              <a:latin typeface="Verdana" pitchFamily="34" charset="0"/>
            </a:endParaRPr>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und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792288" y="4473553"/>
            <a:ext cx="5486400" cy="566738"/>
          </a:xfrm>
          <a:prstGeom prst="rect">
            <a:avLst/>
          </a:prstGeom>
        </p:spPr>
        <p:txBody>
          <a:bodyPr anchor="b"/>
          <a:lstStyle>
            <a:lvl1pPr algn="l">
              <a:defRPr sz="2000" b="1">
                <a:solidFill>
                  <a:schemeClr val="tx1">
                    <a:lumMod val="75000"/>
                    <a:lumOff val="25000"/>
                  </a:schemeClr>
                </a:solidFill>
                <a:latin typeface="Arial Black" pitchFamily="34" charset="0"/>
              </a:defRPr>
            </a:lvl1pPr>
          </a:lstStyle>
          <a:p>
            <a:r>
              <a:rPr lang="de-DE" dirty="0" smtClean="0"/>
              <a:t>Titel durch klicken hinzufügen</a:t>
            </a:r>
            <a:endParaRPr lang="de-DE" dirty="0"/>
          </a:p>
        </p:txBody>
      </p:sp>
      <p:sp>
        <p:nvSpPr>
          <p:cNvPr id="3" name="Bildplatzhalter 2"/>
          <p:cNvSpPr>
            <a:spLocks noGrp="1"/>
          </p:cNvSpPr>
          <p:nvPr>
            <p:ph type="pic" idx="1"/>
          </p:nvPr>
        </p:nvSpPr>
        <p:spPr>
          <a:xfrm>
            <a:off x="1792288" y="285728"/>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hasCustomPrompt="1"/>
          </p:nvPr>
        </p:nvSpPr>
        <p:spPr>
          <a:xfrm>
            <a:off x="1792288" y="5040291"/>
            <a:ext cx="5486400" cy="804862"/>
          </a:xfrm>
          <a:prstGeom prst="rect">
            <a:avLst/>
          </a:prstGeom>
        </p:spPr>
        <p:txBody>
          <a:bodyPr/>
          <a:lstStyle>
            <a:lvl1pPr marL="0" indent="0">
              <a:buNone/>
              <a:defRPr sz="1400">
                <a:solidFill>
                  <a:schemeClr val="tx1">
                    <a:lumMod val="75000"/>
                    <a:lumOff val="25000"/>
                  </a:schemeClr>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 durch klicken hinzufügen</a:t>
            </a:r>
          </a:p>
        </p:txBody>
      </p:sp>
      <p:sp>
        <p:nvSpPr>
          <p:cNvPr id="7" name="Rechteck 6"/>
          <p:cNvSpPr/>
          <p:nvPr userDrawn="1"/>
        </p:nvSpPr>
        <p:spPr>
          <a:xfrm>
            <a:off x="8358214" y="6572296"/>
            <a:ext cx="500066" cy="285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oliennummernplatzhalter 5"/>
          <p:cNvSpPr>
            <a:spLocks noGrp="1"/>
          </p:cNvSpPr>
          <p:nvPr userDrawn="1"/>
        </p:nvSpPr>
        <p:spPr>
          <a:xfrm>
            <a:off x="8001024" y="6564361"/>
            <a:ext cx="928694" cy="293663"/>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79C0BF-7D18-459D-AF35-DB904FC8CA17}" type="slidenum">
              <a:rPr lang="de-DE" sz="1400" smtClean="0">
                <a:solidFill>
                  <a:schemeClr val="tx1"/>
                </a:solidFill>
                <a:latin typeface="Verdana" pitchFamily="34" charset="0"/>
              </a:rPr>
              <a:pPr algn="r"/>
              <a:t>‹Nr.›</a:t>
            </a:fld>
            <a:endParaRPr lang="de-DE" sz="1400" dirty="0">
              <a:solidFill>
                <a:schemeClr val="tx1"/>
              </a:solidFill>
              <a:latin typeface="Verdana" pitchFamily="34" charset="0"/>
            </a:endParaRPr>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oßes Bild">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500034" y="214290"/>
            <a:ext cx="8143932" cy="575814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5" name="Rechteck 4"/>
          <p:cNvSpPr/>
          <p:nvPr userDrawn="1"/>
        </p:nvSpPr>
        <p:spPr>
          <a:xfrm>
            <a:off x="8358214" y="6572296"/>
            <a:ext cx="500066" cy="285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oliennummernplatzhalter 5"/>
          <p:cNvSpPr>
            <a:spLocks noGrp="1"/>
          </p:cNvSpPr>
          <p:nvPr userDrawn="1"/>
        </p:nvSpPr>
        <p:spPr>
          <a:xfrm>
            <a:off x="8001024" y="6564361"/>
            <a:ext cx="928694" cy="293663"/>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79C0BF-7D18-459D-AF35-DB904FC8CA17}" type="slidenum">
              <a:rPr lang="de-DE" sz="1400" smtClean="0">
                <a:solidFill>
                  <a:schemeClr val="tx1"/>
                </a:solidFill>
                <a:latin typeface="Verdana" pitchFamily="34" charset="0"/>
              </a:rPr>
              <a:pPr algn="r"/>
              <a:t>‹Nr.›</a:t>
            </a:fld>
            <a:endParaRPr lang="de-DE" sz="1400" dirty="0">
              <a:solidFill>
                <a:schemeClr val="tx1"/>
              </a:solidFill>
              <a:latin typeface="Verdana" pitchFamily="34" charset="0"/>
            </a:endParaRPr>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8229600" cy="725470"/>
          </a:xfrm>
          <a:prstGeom prst="rect">
            <a:avLst/>
          </a:prstGeom>
        </p:spPr>
        <p:txBody>
          <a:bodyPr/>
          <a:lstStyle>
            <a:lvl1pPr>
              <a:defRPr sz="3000">
                <a:solidFill>
                  <a:schemeClr val="tx1">
                    <a:lumMod val="75000"/>
                    <a:lumOff val="25000"/>
                  </a:schemeClr>
                </a:solidFill>
                <a:latin typeface="Arial Black" pitchFamily="34" charset="0"/>
              </a:defRPr>
            </a:lvl1pPr>
          </a:lstStyle>
          <a:p>
            <a:r>
              <a:rPr lang="de-DE" dirty="0" smtClean="0"/>
              <a:t>Titel durch klicken hinzufügen</a:t>
            </a:r>
            <a:endParaRPr lang="de-DE" dirty="0"/>
          </a:p>
        </p:txBody>
      </p:sp>
      <p:sp>
        <p:nvSpPr>
          <p:cNvPr id="3" name="Vertikaler Textplatzhalter 2"/>
          <p:cNvSpPr>
            <a:spLocks noGrp="1"/>
          </p:cNvSpPr>
          <p:nvPr>
            <p:ph type="body" orient="vert" idx="1" hasCustomPrompt="1"/>
          </p:nvPr>
        </p:nvSpPr>
        <p:spPr>
          <a:xfrm>
            <a:off x="457200" y="1142984"/>
            <a:ext cx="8229600" cy="5000660"/>
          </a:xfrm>
          <a:prstGeom prst="rect">
            <a:avLst/>
          </a:prstGeom>
        </p:spPr>
        <p:txBody>
          <a:bodyPr vert="eaVert"/>
          <a:lstStyle>
            <a:lvl1pPr>
              <a:defRPr sz="2400" baseline="0">
                <a:solidFill>
                  <a:schemeClr val="tx1">
                    <a:lumMod val="75000"/>
                    <a:lumOff val="25000"/>
                  </a:schemeClr>
                </a:solidFill>
                <a:latin typeface="Arial" pitchFamily="34" charset="0"/>
                <a:cs typeface="Arial" pitchFamily="34" charset="0"/>
              </a:defRPr>
            </a:lvl1pPr>
            <a:lvl2pPr>
              <a:defRPr sz="2000" baseline="0">
                <a:solidFill>
                  <a:schemeClr val="tx1">
                    <a:lumMod val="75000"/>
                    <a:lumOff val="25000"/>
                  </a:schemeClr>
                </a:solidFill>
                <a:latin typeface="Arial" pitchFamily="34" charset="0"/>
                <a:cs typeface="Arial" pitchFamily="34" charset="0"/>
              </a:defRPr>
            </a:lvl2pPr>
            <a:lvl3pPr>
              <a:defRPr sz="1800" baseline="0">
                <a:solidFill>
                  <a:schemeClr val="tx1">
                    <a:lumMod val="75000"/>
                    <a:lumOff val="25000"/>
                  </a:schemeClr>
                </a:solidFill>
                <a:latin typeface="Arial" pitchFamily="34" charset="0"/>
                <a:cs typeface="Arial" pitchFamily="34" charset="0"/>
              </a:defRPr>
            </a:lvl3pPr>
            <a:lvl4pPr>
              <a:defRPr sz="1600" baseline="0">
                <a:solidFill>
                  <a:schemeClr val="tx1">
                    <a:lumMod val="75000"/>
                    <a:lumOff val="25000"/>
                  </a:schemeClr>
                </a:solidFill>
                <a:latin typeface="Arial" pitchFamily="34" charset="0"/>
                <a:cs typeface="Arial" pitchFamily="34" charset="0"/>
              </a:defRPr>
            </a:lvl4pPr>
            <a:lvl5pPr>
              <a:defRPr sz="1600" baseline="0">
                <a:solidFill>
                  <a:schemeClr val="tx1">
                    <a:lumMod val="75000"/>
                    <a:lumOff val="25000"/>
                  </a:schemeClr>
                </a:solidFill>
                <a:latin typeface="Arial" pitchFamily="34" charset="0"/>
                <a:cs typeface="Arial" pitchFamily="34" charset="0"/>
              </a:defRPr>
            </a:lvl5pPr>
          </a:lstStyle>
          <a:p>
            <a:pPr lvl="0"/>
            <a:r>
              <a:rPr lang="de-DE" dirty="0" smtClean="0"/>
              <a:t>Text durch klicken hinzufügen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6" name="Rechteck 5"/>
          <p:cNvSpPr/>
          <p:nvPr userDrawn="1"/>
        </p:nvSpPr>
        <p:spPr>
          <a:xfrm>
            <a:off x="8358214" y="6572296"/>
            <a:ext cx="500066" cy="285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oliennummernplatzhalter 5"/>
          <p:cNvSpPr>
            <a:spLocks noGrp="1"/>
          </p:cNvSpPr>
          <p:nvPr userDrawn="1"/>
        </p:nvSpPr>
        <p:spPr>
          <a:xfrm>
            <a:off x="8001024" y="6564361"/>
            <a:ext cx="928694" cy="293663"/>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79C0BF-7D18-459D-AF35-DB904FC8CA17}" type="slidenum">
              <a:rPr lang="de-DE" sz="1400" smtClean="0">
                <a:solidFill>
                  <a:schemeClr val="tx1"/>
                </a:solidFill>
                <a:latin typeface="Verdana" pitchFamily="34" charset="0"/>
              </a:rPr>
              <a:pPr algn="r"/>
              <a:t>‹Nr.›</a:t>
            </a:fld>
            <a:endParaRPr lang="de-DE" sz="1400" dirty="0">
              <a:solidFill>
                <a:schemeClr val="tx1"/>
              </a:solidFill>
              <a:latin typeface="Verdana" pitchFamily="34" charset="0"/>
            </a:endParaRPr>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hasCustomPrompt="1"/>
          </p:nvPr>
        </p:nvSpPr>
        <p:spPr>
          <a:xfrm>
            <a:off x="6629400" y="274639"/>
            <a:ext cx="2057400" cy="5511816"/>
          </a:xfrm>
          <a:prstGeom prst="rect">
            <a:avLst/>
          </a:prstGeom>
        </p:spPr>
        <p:txBody>
          <a:bodyPr vert="eaVert"/>
          <a:lstStyle>
            <a:lvl1pPr>
              <a:defRPr sz="3000">
                <a:solidFill>
                  <a:schemeClr val="tx1">
                    <a:lumMod val="75000"/>
                    <a:lumOff val="25000"/>
                  </a:schemeClr>
                </a:solidFill>
                <a:latin typeface="Arial Black" pitchFamily="34" charset="0"/>
              </a:defRPr>
            </a:lvl1pPr>
          </a:lstStyle>
          <a:p>
            <a:r>
              <a:rPr lang="de-DE" dirty="0" smtClean="0"/>
              <a:t>Titel durch klicken hinzufügen</a:t>
            </a:r>
            <a:endParaRPr lang="de-DE" dirty="0"/>
          </a:p>
        </p:txBody>
      </p:sp>
      <p:sp>
        <p:nvSpPr>
          <p:cNvPr id="3" name="Vertikaler Textplatzhalter 2"/>
          <p:cNvSpPr>
            <a:spLocks noGrp="1"/>
          </p:cNvSpPr>
          <p:nvPr>
            <p:ph type="body" orient="vert" idx="1" hasCustomPrompt="1"/>
          </p:nvPr>
        </p:nvSpPr>
        <p:spPr>
          <a:xfrm>
            <a:off x="457200" y="274639"/>
            <a:ext cx="6019800" cy="5511816"/>
          </a:xfrm>
          <a:prstGeom prst="rect">
            <a:avLst/>
          </a:prstGeom>
        </p:spPr>
        <p:txBody>
          <a:bodyPr vert="eaVert"/>
          <a:lstStyle>
            <a:lvl1pPr>
              <a:defRPr sz="2400">
                <a:solidFill>
                  <a:schemeClr val="tx1">
                    <a:lumMod val="75000"/>
                    <a:lumOff val="25000"/>
                  </a:schemeClr>
                </a:solidFill>
                <a:latin typeface="Verdana" pitchFamily="34" charset="0"/>
              </a:defRPr>
            </a:lvl1pPr>
            <a:lvl2pPr>
              <a:defRPr sz="2000" baseline="0">
                <a:solidFill>
                  <a:schemeClr val="tx1">
                    <a:lumMod val="75000"/>
                    <a:lumOff val="25000"/>
                  </a:schemeClr>
                </a:solidFill>
                <a:latin typeface="Verdana" pitchFamily="34" charset="0"/>
              </a:defRPr>
            </a:lvl2pPr>
            <a:lvl3pPr>
              <a:defRPr sz="1800" baseline="0">
                <a:solidFill>
                  <a:schemeClr val="tx1">
                    <a:lumMod val="75000"/>
                    <a:lumOff val="25000"/>
                  </a:schemeClr>
                </a:solidFill>
                <a:latin typeface="Verdana" pitchFamily="34" charset="0"/>
              </a:defRPr>
            </a:lvl3pPr>
            <a:lvl4pPr>
              <a:defRPr sz="1600" baseline="0">
                <a:solidFill>
                  <a:schemeClr val="tx1">
                    <a:lumMod val="75000"/>
                    <a:lumOff val="25000"/>
                  </a:schemeClr>
                </a:solidFill>
                <a:latin typeface="Verdana" pitchFamily="34" charset="0"/>
              </a:defRPr>
            </a:lvl4pPr>
            <a:lvl5pPr>
              <a:defRPr sz="1600" baseline="0">
                <a:solidFill>
                  <a:schemeClr val="tx1">
                    <a:lumMod val="75000"/>
                    <a:lumOff val="25000"/>
                  </a:schemeClr>
                </a:solidFill>
                <a:latin typeface="Verdana" pitchFamily="34" charset="0"/>
              </a:defRPr>
            </a:lvl5pPr>
          </a:lstStyle>
          <a:p>
            <a:pPr lvl="0"/>
            <a:r>
              <a:rPr lang="de-DE" dirty="0" smtClean="0"/>
              <a:t>Text durch klicken hinzufügen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6" name="Rechteck 5"/>
          <p:cNvSpPr/>
          <p:nvPr userDrawn="1"/>
        </p:nvSpPr>
        <p:spPr>
          <a:xfrm>
            <a:off x="8358214" y="6572296"/>
            <a:ext cx="500066" cy="285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oliennummernplatzhalter 5"/>
          <p:cNvSpPr>
            <a:spLocks noGrp="1"/>
          </p:cNvSpPr>
          <p:nvPr userDrawn="1"/>
        </p:nvSpPr>
        <p:spPr>
          <a:xfrm>
            <a:off x="8001024" y="6564361"/>
            <a:ext cx="928694" cy="293663"/>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79C0BF-7D18-459D-AF35-DB904FC8CA17}" type="slidenum">
              <a:rPr lang="de-DE" sz="1400" smtClean="0">
                <a:solidFill>
                  <a:schemeClr val="tx1"/>
                </a:solidFill>
                <a:latin typeface="Verdana" pitchFamily="34" charset="0"/>
              </a:rPr>
              <a:pPr algn="r"/>
              <a:t>‹Nr.›</a:t>
            </a:fld>
            <a:endParaRPr lang="de-DE" sz="1400" dirty="0">
              <a:solidFill>
                <a:schemeClr val="tx1"/>
              </a:solidFill>
              <a:latin typeface="Verdana" pitchFamily="34" charset="0"/>
            </a:endParaRPr>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ragen Folie">
    <p:spTree>
      <p:nvGrpSpPr>
        <p:cNvPr id="1" name=""/>
        <p:cNvGrpSpPr/>
        <p:nvPr/>
      </p:nvGrpSpPr>
      <p:grpSpPr>
        <a:xfrm>
          <a:off x="0" y="0"/>
          <a:ext cx="0" cy="0"/>
          <a:chOff x="0" y="0"/>
          <a:chExt cx="0" cy="0"/>
        </a:xfrm>
      </p:grpSpPr>
      <p:sp>
        <p:nvSpPr>
          <p:cNvPr id="3" name="Textfeld 2"/>
          <p:cNvSpPr txBox="1"/>
          <p:nvPr userDrawn="1"/>
        </p:nvSpPr>
        <p:spPr>
          <a:xfrm>
            <a:off x="500034" y="2854107"/>
            <a:ext cx="8286808" cy="646331"/>
          </a:xfrm>
          <a:prstGeom prst="rect">
            <a:avLst/>
          </a:prstGeom>
          <a:noFill/>
        </p:spPr>
        <p:txBody>
          <a:bodyPr wrap="square" rtlCol="0">
            <a:spAutoFit/>
          </a:bodyPr>
          <a:lstStyle/>
          <a:p>
            <a:pPr algn="ctr"/>
            <a:r>
              <a:rPr lang="de-DE" sz="3600" b="1" kern="1200" dirty="0" smtClean="0">
                <a:solidFill>
                  <a:schemeClr val="tx1">
                    <a:lumMod val="75000"/>
                    <a:lumOff val="25000"/>
                  </a:schemeClr>
                </a:solidFill>
                <a:latin typeface="Arial Black" pitchFamily="34" charset="0"/>
                <a:ea typeface="+mj-ea"/>
                <a:cs typeface="+mj-cs"/>
              </a:rPr>
              <a:t>Noch Fragen?</a:t>
            </a:r>
          </a:p>
        </p:txBody>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folie">
    <p:spTree>
      <p:nvGrpSpPr>
        <p:cNvPr id="1" name=""/>
        <p:cNvGrpSpPr/>
        <p:nvPr/>
      </p:nvGrpSpPr>
      <p:grpSpPr>
        <a:xfrm>
          <a:off x="0" y="0"/>
          <a:ext cx="0" cy="0"/>
          <a:chOff x="0" y="0"/>
          <a:chExt cx="0" cy="0"/>
        </a:xfrm>
      </p:grpSpPr>
      <p:sp>
        <p:nvSpPr>
          <p:cNvPr id="5" name="Textfeld 4"/>
          <p:cNvSpPr txBox="1"/>
          <p:nvPr userDrawn="1"/>
        </p:nvSpPr>
        <p:spPr>
          <a:xfrm>
            <a:off x="500034" y="2862860"/>
            <a:ext cx="8286808" cy="646331"/>
          </a:xfrm>
          <a:prstGeom prst="rect">
            <a:avLst/>
          </a:prstGeom>
          <a:noFill/>
        </p:spPr>
        <p:txBody>
          <a:bodyPr wrap="square" rtlCol="0">
            <a:spAutoFit/>
          </a:bodyPr>
          <a:lstStyle/>
          <a:p>
            <a:pPr algn="ctr"/>
            <a:r>
              <a:rPr lang="de-DE" sz="3600" dirty="0" smtClean="0">
                <a:solidFill>
                  <a:schemeClr val="tx1">
                    <a:lumMod val="75000"/>
                    <a:lumOff val="25000"/>
                  </a:schemeClr>
                </a:solidFill>
                <a:latin typeface="Arial Black" pitchFamily="34" charset="0"/>
              </a:rPr>
              <a:t>Danke für die Aufmerksamkeit!</a:t>
            </a:r>
            <a:endParaRPr lang="de-DE" dirty="0">
              <a:solidFill>
                <a:schemeClr val="tx1">
                  <a:lumMod val="75000"/>
                  <a:lumOff val="25000"/>
                </a:schemeClr>
              </a:solidFill>
            </a:endParaRPr>
          </a:p>
        </p:txBody>
      </p:sp>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8461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2060575"/>
            <a:ext cx="8229600" cy="406558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245225"/>
            <a:ext cx="2133600" cy="476250"/>
          </a:xfrm>
          <a:prstGeom prst="rect">
            <a:avLst/>
          </a:prstGeom>
        </p:spPr>
        <p:txBody>
          <a:bodyPr/>
          <a:lstStyle>
            <a:lvl1pPr>
              <a:defRPr/>
            </a:lvl1pPr>
          </a:lstStyle>
          <a:p>
            <a:endParaRPr lang="de-DE"/>
          </a:p>
        </p:txBody>
      </p:sp>
      <p:sp>
        <p:nvSpPr>
          <p:cNvPr id="5" name="Fußzeilenplatzhalter 4"/>
          <p:cNvSpPr>
            <a:spLocks noGrp="1"/>
          </p:cNvSpPr>
          <p:nvPr>
            <p:ph type="ftr" sz="quarter" idx="11"/>
          </p:nvPr>
        </p:nvSpPr>
        <p:spPr>
          <a:xfrm>
            <a:off x="2339975" y="361950"/>
            <a:ext cx="4752975" cy="431800"/>
          </a:xfrm>
          <a:prstGeom prst="rect">
            <a:avLst/>
          </a:prstGeom>
        </p:spPr>
        <p:txBody>
          <a:bodyPr/>
          <a:lstStyle>
            <a:lvl1pPr>
              <a:defRPr/>
            </a:lvl1pPr>
          </a:lstStyle>
          <a:p>
            <a:r>
              <a:rPr lang="de-DE"/>
              <a:t>Steffen Forkmann | Programmierung mit Microsoft Dynamics Nav</a:t>
            </a:r>
          </a:p>
        </p:txBody>
      </p:sp>
      <p:sp>
        <p:nvSpPr>
          <p:cNvPr id="6" name="Foliennummernplatzhalter 5"/>
          <p:cNvSpPr>
            <a:spLocks noGrp="1"/>
          </p:cNvSpPr>
          <p:nvPr>
            <p:ph type="sldNum" sz="quarter" idx="12"/>
          </p:nvPr>
        </p:nvSpPr>
        <p:spPr>
          <a:xfrm>
            <a:off x="7405688" y="260350"/>
            <a:ext cx="766762" cy="403225"/>
          </a:xfrm>
          <a:prstGeom prst="rect">
            <a:avLst/>
          </a:prstGeom>
        </p:spPr>
        <p:txBody>
          <a:bodyPr/>
          <a:lstStyle>
            <a:lvl1pPr>
              <a:defRPr/>
            </a:lvl1pPr>
          </a:lstStyle>
          <a:p>
            <a:fld id="{975B5D01-F12E-4B64-B141-053C25E0FD1F}" type="slidenum">
              <a:rPr lang="de-DE"/>
              <a:pPr/>
              <a:t>‹Nr.›</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245225"/>
            <a:ext cx="2133600" cy="476250"/>
          </a:xfrm>
          <a:prstGeom prst="rect">
            <a:avLst/>
          </a:prstGeom>
        </p:spPr>
        <p:txBody>
          <a:bodyPr/>
          <a:lstStyle>
            <a:lvl1pPr>
              <a:defRPr/>
            </a:lvl1pPr>
          </a:lstStyle>
          <a:p>
            <a:endParaRPr lang="de-DE"/>
          </a:p>
        </p:txBody>
      </p:sp>
      <p:sp>
        <p:nvSpPr>
          <p:cNvPr id="3" name="Fußzeilenplatzhalter 2"/>
          <p:cNvSpPr>
            <a:spLocks noGrp="1"/>
          </p:cNvSpPr>
          <p:nvPr>
            <p:ph type="ftr" sz="quarter" idx="11"/>
          </p:nvPr>
        </p:nvSpPr>
        <p:spPr>
          <a:xfrm>
            <a:off x="2339975" y="361950"/>
            <a:ext cx="4752975" cy="431800"/>
          </a:xfrm>
          <a:prstGeom prst="rect">
            <a:avLst/>
          </a:prstGeom>
        </p:spPr>
        <p:txBody>
          <a:bodyPr/>
          <a:lstStyle>
            <a:lvl1pPr>
              <a:defRPr/>
            </a:lvl1pPr>
          </a:lstStyle>
          <a:p>
            <a:r>
              <a:rPr lang="de-DE"/>
              <a:t>Steffen Forkmann | Programmierung mit Microsoft Dynamics Nav</a:t>
            </a:r>
          </a:p>
        </p:txBody>
      </p:sp>
      <p:sp>
        <p:nvSpPr>
          <p:cNvPr id="4" name="Foliennummernplatzhalter 3"/>
          <p:cNvSpPr>
            <a:spLocks noGrp="1"/>
          </p:cNvSpPr>
          <p:nvPr>
            <p:ph type="sldNum" sz="quarter" idx="12"/>
          </p:nvPr>
        </p:nvSpPr>
        <p:spPr>
          <a:xfrm>
            <a:off x="7405688" y="260350"/>
            <a:ext cx="766762" cy="403225"/>
          </a:xfrm>
          <a:prstGeom prst="rect">
            <a:avLst/>
          </a:prstGeom>
        </p:spPr>
        <p:txBody>
          <a:bodyPr/>
          <a:lstStyle>
            <a:lvl1pPr>
              <a:defRPr/>
            </a:lvl1pPr>
          </a:lstStyle>
          <a:p>
            <a:fld id="{81B6C7F5-AA1C-4594-B682-A1804C86EE4F}" type="slidenum">
              <a:rPr lang="de-DE"/>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recher und Haupttitel Folie">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17" name="Textplatzhalter 16"/>
          <p:cNvSpPr>
            <a:spLocks noGrp="1"/>
          </p:cNvSpPr>
          <p:nvPr>
            <p:ph type="body" sz="quarter" idx="12" hasCustomPrompt="1"/>
          </p:nvPr>
        </p:nvSpPr>
        <p:spPr>
          <a:xfrm>
            <a:off x="642938" y="3143248"/>
            <a:ext cx="8001000" cy="1143000"/>
          </a:xfrm>
          <a:prstGeom prst="rect">
            <a:avLst/>
          </a:prstGeom>
        </p:spPr>
        <p:txBody>
          <a:bodyPr/>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3000" b="1" baseline="0">
                <a:solidFill>
                  <a:schemeClr val="tx1">
                    <a:lumMod val="75000"/>
                    <a:lumOff val="25000"/>
                  </a:schemeClr>
                </a:solidFill>
                <a:latin typeface="Arial Black" pitchFamily="34" charset="0"/>
                <a:cs typeface="Arial" pitchFamily="34" charset="0"/>
              </a:defRPr>
            </a:lvl1pPr>
          </a:lstStyle>
          <a:p>
            <a:pPr lvl="0"/>
            <a:r>
              <a:rPr lang="de-DE" dirty="0" smtClean="0"/>
              <a:t>Vortragstitel</a:t>
            </a:r>
          </a:p>
          <a:p>
            <a:pPr lvl="0"/>
            <a:endParaRPr lang="de-DE" dirty="0" smtClean="0"/>
          </a:p>
        </p:txBody>
      </p:sp>
      <p:sp>
        <p:nvSpPr>
          <p:cNvPr id="4" name="Textplatzhalter 16"/>
          <p:cNvSpPr>
            <a:spLocks noGrp="1"/>
          </p:cNvSpPr>
          <p:nvPr>
            <p:ph type="body" sz="quarter" idx="14" hasCustomPrompt="1"/>
          </p:nvPr>
        </p:nvSpPr>
        <p:spPr>
          <a:xfrm>
            <a:off x="642910" y="3714752"/>
            <a:ext cx="8001000" cy="571504"/>
          </a:xfrm>
          <a:prstGeom prst="rect">
            <a:avLst/>
          </a:prstGeom>
        </p:spPr>
        <p:txBody>
          <a:bodyPr/>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2400" b="1" baseline="0">
                <a:solidFill>
                  <a:schemeClr val="tx1">
                    <a:lumMod val="75000"/>
                    <a:lumOff val="25000"/>
                  </a:schemeClr>
                </a:solidFill>
                <a:latin typeface="Arial" pitchFamily="34" charset="0"/>
                <a:cs typeface="Arial" pitchFamily="34" charset="0"/>
              </a:defRPr>
            </a:lvl1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de-DE" dirty="0" smtClean="0"/>
              <a:t>Untertitel</a:t>
            </a:r>
          </a:p>
          <a:p>
            <a:pPr lvl="0"/>
            <a:endParaRPr lang="de-DE" dirty="0" smtClean="0"/>
          </a:p>
        </p:txBody>
      </p:sp>
      <p:sp>
        <p:nvSpPr>
          <p:cNvPr id="5" name="Textplatzhalter 18"/>
          <p:cNvSpPr>
            <a:spLocks noGrp="1"/>
          </p:cNvSpPr>
          <p:nvPr>
            <p:ph type="body" sz="quarter" idx="15" hasCustomPrompt="1"/>
          </p:nvPr>
        </p:nvSpPr>
        <p:spPr>
          <a:xfrm>
            <a:off x="642938" y="4643446"/>
            <a:ext cx="8001000" cy="1143008"/>
          </a:xfrm>
          <a:prstGeom prst="rect">
            <a:avLst/>
          </a:prstGeom>
        </p:spPr>
        <p:txBody>
          <a:bodyPr/>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2400" b="1" baseline="0">
                <a:solidFill>
                  <a:schemeClr val="tx1">
                    <a:lumMod val="75000"/>
                    <a:lumOff val="25000"/>
                  </a:schemeClr>
                </a:solidFill>
                <a:latin typeface="Arial" pitchFamily="34" charset="0"/>
                <a:cs typeface="Arial" pitchFamily="34" charset="0"/>
              </a:defRPr>
            </a:lvl1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de-DE" dirty="0" smtClean="0"/>
              <a:t>Sprechername, Sprechertitel</a:t>
            </a:r>
          </a:p>
          <a:p>
            <a:pPr lvl="0"/>
            <a:endParaRPr lang="de-DE" dirty="0" smtClean="0"/>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9" name="Titel 1"/>
          <p:cNvSpPr>
            <a:spLocks noGrp="1"/>
          </p:cNvSpPr>
          <p:nvPr>
            <p:ph type="title" hasCustomPrompt="1"/>
          </p:nvPr>
        </p:nvSpPr>
        <p:spPr>
          <a:xfrm>
            <a:off x="428596" y="357166"/>
            <a:ext cx="8286808" cy="642942"/>
          </a:xfrm>
          <a:prstGeom prst="rect">
            <a:avLst/>
          </a:prstGeom>
        </p:spPr>
        <p:txBody>
          <a:bodyPr>
            <a:noAutofit/>
          </a:bodyPr>
          <a:lstStyle>
            <a:lvl1pPr algn="l">
              <a:defRPr sz="3000">
                <a:solidFill>
                  <a:schemeClr val="tx1">
                    <a:lumMod val="75000"/>
                    <a:lumOff val="25000"/>
                  </a:schemeClr>
                </a:solidFill>
                <a:effectLst/>
                <a:latin typeface="Arial Black" pitchFamily="34" charset="0"/>
              </a:defRPr>
            </a:lvl1pPr>
          </a:lstStyle>
          <a:p>
            <a:r>
              <a:rPr lang="de-DE" dirty="0" smtClean="0"/>
              <a:t>Titel durch klicken hinzufügen</a:t>
            </a:r>
            <a:endParaRPr lang="de-DE" dirty="0"/>
          </a:p>
        </p:txBody>
      </p:sp>
      <p:sp>
        <p:nvSpPr>
          <p:cNvPr id="6" name="Rechteck 5"/>
          <p:cNvSpPr/>
          <p:nvPr userDrawn="1"/>
        </p:nvSpPr>
        <p:spPr>
          <a:xfrm>
            <a:off x="8358214" y="6572296"/>
            <a:ext cx="500066" cy="285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oliennummernplatzhalter 5"/>
          <p:cNvSpPr>
            <a:spLocks noGrp="1"/>
          </p:cNvSpPr>
          <p:nvPr userDrawn="1"/>
        </p:nvSpPr>
        <p:spPr>
          <a:xfrm>
            <a:off x="8001024" y="6564361"/>
            <a:ext cx="928694" cy="293663"/>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79C0BF-7D18-459D-AF35-DB904FC8CA17}" type="slidenum">
              <a:rPr lang="de-DE" sz="1400" smtClean="0">
                <a:solidFill>
                  <a:schemeClr val="tx1"/>
                </a:solidFill>
                <a:latin typeface="Verdana" pitchFamily="34" charset="0"/>
              </a:rPr>
              <a:pPr algn="r"/>
              <a:t>‹Nr.›</a:t>
            </a:fld>
            <a:endParaRPr lang="de-DE" sz="1400" dirty="0">
              <a:solidFill>
                <a:schemeClr val="tx1"/>
              </a:solidFill>
              <a:latin typeface="Verdana" pitchFamily="34" charset="0"/>
            </a:endParaRPr>
          </a:p>
        </p:txBody>
      </p:sp>
      <p:sp>
        <p:nvSpPr>
          <p:cNvPr id="8" name="Textplatzhalter 7"/>
          <p:cNvSpPr>
            <a:spLocks noGrp="1"/>
          </p:cNvSpPr>
          <p:nvPr>
            <p:ph type="body" sz="quarter" idx="10" hasCustomPrompt="1"/>
          </p:nvPr>
        </p:nvSpPr>
        <p:spPr>
          <a:xfrm>
            <a:off x="428625" y="1142984"/>
            <a:ext cx="8286750" cy="4714908"/>
          </a:xfrm>
          <a:prstGeom prst="rect">
            <a:avLst/>
          </a:prstGeom>
        </p:spPr>
        <p:txBody>
          <a:bodyPr/>
          <a:lstStyle>
            <a:lvl1pPr>
              <a:defRPr sz="2400">
                <a:solidFill>
                  <a:schemeClr val="tx1">
                    <a:lumMod val="75000"/>
                    <a:lumOff val="25000"/>
                  </a:schemeClr>
                </a:solidFill>
                <a:latin typeface="Arial" pitchFamily="34" charset="0"/>
                <a:cs typeface="Arial" pitchFamily="34" charset="0"/>
              </a:defRPr>
            </a:lvl1pPr>
            <a:lvl2pPr>
              <a:defRPr sz="2000" baseline="0">
                <a:solidFill>
                  <a:schemeClr val="tx1">
                    <a:lumMod val="75000"/>
                    <a:lumOff val="25000"/>
                  </a:schemeClr>
                </a:solidFill>
                <a:latin typeface="Arial" pitchFamily="34" charset="0"/>
                <a:cs typeface="Arial" pitchFamily="34" charset="0"/>
              </a:defRPr>
            </a:lvl2pPr>
            <a:lvl3pPr>
              <a:defRPr sz="1800" b="0" baseline="0">
                <a:solidFill>
                  <a:schemeClr val="tx1">
                    <a:lumMod val="75000"/>
                    <a:lumOff val="25000"/>
                  </a:schemeClr>
                </a:solidFill>
                <a:latin typeface="Arial" pitchFamily="34" charset="0"/>
                <a:cs typeface="Arial" pitchFamily="34" charset="0"/>
              </a:defRPr>
            </a:lvl3pPr>
            <a:lvl4pPr>
              <a:defRPr sz="1600" b="0" baseline="0">
                <a:solidFill>
                  <a:schemeClr val="tx1">
                    <a:lumMod val="75000"/>
                    <a:lumOff val="25000"/>
                  </a:schemeClr>
                </a:solidFill>
                <a:latin typeface="Arial" pitchFamily="34" charset="0"/>
                <a:cs typeface="Arial" pitchFamily="34" charset="0"/>
              </a:defRPr>
            </a:lvl4pPr>
            <a:lvl5pPr>
              <a:defRPr sz="1600" baseline="0">
                <a:solidFill>
                  <a:schemeClr val="tx1">
                    <a:lumMod val="75000"/>
                    <a:lumOff val="25000"/>
                  </a:schemeClr>
                </a:solidFill>
                <a:latin typeface="Arial" pitchFamily="34" charset="0"/>
                <a:cs typeface="Arial" pitchFamily="34" charset="0"/>
              </a:defRPr>
            </a:lvl5pPr>
          </a:lstStyle>
          <a:p>
            <a:pPr lvl="0"/>
            <a:r>
              <a:rPr lang="de-DE" dirty="0" smtClean="0"/>
              <a:t>Text durch klicken hinzufügen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nstration Folie">
    <p:spTree>
      <p:nvGrpSpPr>
        <p:cNvPr id="1" name=""/>
        <p:cNvGrpSpPr/>
        <p:nvPr/>
      </p:nvGrpSpPr>
      <p:grpSpPr>
        <a:xfrm>
          <a:off x="0" y="0"/>
          <a:ext cx="0" cy="0"/>
          <a:chOff x="0" y="0"/>
          <a:chExt cx="0" cy="0"/>
        </a:xfrm>
      </p:grpSpPr>
      <p:sp>
        <p:nvSpPr>
          <p:cNvPr id="9" name="Titel 1"/>
          <p:cNvSpPr>
            <a:spLocks noGrp="1"/>
          </p:cNvSpPr>
          <p:nvPr>
            <p:ph type="title" hasCustomPrompt="1"/>
          </p:nvPr>
        </p:nvSpPr>
        <p:spPr>
          <a:xfrm>
            <a:off x="428596" y="3286124"/>
            <a:ext cx="8286808" cy="571504"/>
          </a:xfrm>
          <a:prstGeom prst="rect">
            <a:avLst/>
          </a:prstGeom>
        </p:spPr>
        <p:txBody>
          <a:bodyPr>
            <a:noAutofit/>
          </a:bodyPr>
          <a:lstStyle>
            <a:lvl1pPr algn="l">
              <a:defRPr sz="3000" baseline="0">
                <a:solidFill>
                  <a:schemeClr val="tx1">
                    <a:lumMod val="75000"/>
                    <a:lumOff val="25000"/>
                  </a:schemeClr>
                </a:solidFill>
                <a:latin typeface="Arial Black" pitchFamily="34" charset="0"/>
              </a:defRPr>
            </a:lvl1pPr>
          </a:lstStyle>
          <a:p>
            <a:r>
              <a:rPr lang="de-DE" dirty="0" smtClean="0"/>
              <a:t>Titel der Demonstration</a:t>
            </a:r>
            <a:endParaRPr lang="de-DE" dirty="0"/>
          </a:p>
        </p:txBody>
      </p:sp>
      <p:sp>
        <p:nvSpPr>
          <p:cNvPr id="8" name="Textplatzhalter 7"/>
          <p:cNvSpPr>
            <a:spLocks noGrp="1"/>
          </p:cNvSpPr>
          <p:nvPr>
            <p:ph type="body" sz="quarter" idx="10" hasCustomPrompt="1"/>
          </p:nvPr>
        </p:nvSpPr>
        <p:spPr>
          <a:xfrm>
            <a:off x="428625" y="2857496"/>
            <a:ext cx="8286750" cy="428628"/>
          </a:xfrm>
          <a:prstGeom prst="rect">
            <a:avLst/>
          </a:prstGeom>
        </p:spPr>
        <p:txBody>
          <a:bodyPr/>
          <a:lstStyle>
            <a:lvl1pPr>
              <a:buNone/>
              <a:defRPr sz="2400" baseline="0">
                <a:solidFill>
                  <a:schemeClr val="tx1">
                    <a:lumMod val="75000"/>
                    <a:lumOff val="25000"/>
                  </a:schemeClr>
                </a:solidFill>
                <a:latin typeface="Arial" pitchFamily="34" charset="0"/>
                <a:cs typeface="Arial" pitchFamily="34" charset="0"/>
              </a:defRPr>
            </a:lvl1pPr>
            <a:lvl2pPr>
              <a:defRPr sz="2400" baseline="0">
                <a:solidFill>
                  <a:srgbClr val="04548A"/>
                </a:solidFill>
                <a:latin typeface="Arial" pitchFamily="34" charset="0"/>
                <a:cs typeface="Arial" pitchFamily="34" charset="0"/>
              </a:defRPr>
            </a:lvl2pPr>
            <a:lvl3pPr>
              <a:defRPr sz="2000" b="0" baseline="0">
                <a:solidFill>
                  <a:srgbClr val="04548A"/>
                </a:solidFill>
                <a:latin typeface="Arial" pitchFamily="34" charset="0"/>
                <a:cs typeface="Arial" pitchFamily="34" charset="0"/>
              </a:defRPr>
            </a:lvl3pPr>
            <a:lvl4pPr>
              <a:defRPr sz="1800" b="0">
                <a:solidFill>
                  <a:srgbClr val="04548A"/>
                </a:solidFill>
                <a:latin typeface="Arial" pitchFamily="34" charset="0"/>
                <a:cs typeface="Arial" pitchFamily="34" charset="0"/>
              </a:defRPr>
            </a:lvl4pPr>
            <a:lvl5pPr>
              <a:defRPr sz="1800">
                <a:solidFill>
                  <a:srgbClr val="04548A"/>
                </a:solidFill>
                <a:latin typeface="Arial" pitchFamily="34" charset="0"/>
                <a:cs typeface="Arial" pitchFamily="34" charset="0"/>
              </a:defRPr>
            </a:lvl5pPr>
          </a:lstStyle>
          <a:p>
            <a:pPr lvl="0"/>
            <a:r>
              <a:rPr lang="de-DE" dirty="0" smtClean="0"/>
              <a:t>Beschreibung</a:t>
            </a:r>
            <a:endParaRPr lang="de-DE" dirty="0"/>
          </a:p>
        </p:txBody>
      </p:sp>
      <p:cxnSp>
        <p:nvCxnSpPr>
          <p:cNvPr id="7" name="Gerade Verbindung 6"/>
          <p:cNvCxnSpPr/>
          <p:nvPr userDrawn="1"/>
        </p:nvCxnSpPr>
        <p:spPr>
          <a:xfrm>
            <a:off x="428596" y="3286124"/>
            <a:ext cx="8286808" cy="158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hteck 12"/>
          <p:cNvSpPr/>
          <p:nvPr userDrawn="1"/>
        </p:nvSpPr>
        <p:spPr>
          <a:xfrm>
            <a:off x="7095513" y="428604"/>
            <a:ext cx="1620957" cy="646331"/>
          </a:xfrm>
          <a:prstGeom prst="rect">
            <a:avLst/>
          </a:prstGeom>
          <a:noFill/>
          <a:effectLst>
            <a:reflection blurRad="6350" stA="50000" endA="300" endPos="55000" dir="5400000" sy="-100000" algn="bl" rotWithShape="0"/>
          </a:effectLst>
        </p:spPr>
        <p:txBody>
          <a:bodyPr wrap="none" lIns="91440" tIns="45720" rIns="91440" bIns="45720">
            <a:spAutoFit/>
            <a:scene3d>
              <a:camera prst="orthographicFront"/>
              <a:lightRig rig="contrasting" dir="t">
                <a:rot lat="0" lon="0" rev="4500000"/>
              </a:lightRig>
            </a:scene3d>
            <a:sp3d contourW="6350" prstMaterial="metal">
              <a:contourClr>
                <a:schemeClr val="accent1">
                  <a:shade val="75000"/>
                </a:schemeClr>
              </a:contourClr>
            </a:sp3d>
          </a:bodyPr>
          <a:lstStyle/>
          <a:p>
            <a:pPr algn="ctr"/>
            <a:r>
              <a:rPr lang="de-DE" sz="3600" dirty="0" smtClean="0">
                <a:solidFill>
                  <a:schemeClr val="tx1">
                    <a:lumMod val="75000"/>
                    <a:lumOff val="25000"/>
                  </a:schemeClr>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rPr>
              <a:t>Demo</a:t>
            </a:r>
            <a:endParaRPr lang="de-DE" sz="3600" b="1" cap="all" spc="0" dirty="0">
              <a:ln w="0"/>
              <a:solidFill>
                <a:schemeClr val="tx1">
                  <a:lumMod val="75000"/>
                  <a:lumOff val="25000"/>
                </a:schemeClr>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endParaRPr>
          </a:p>
        </p:txBody>
      </p:sp>
      <p:sp>
        <p:nvSpPr>
          <p:cNvPr id="12" name="Rechteck 11"/>
          <p:cNvSpPr/>
          <p:nvPr userDrawn="1"/>
        </p:nvSpPr>
        <p:spPr>
          <a:xfrm>
            <a:off x="8358214" y="6572296"/>
            <a:ext cx="500066" cy="285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oliennummernplatzhalter 5"/>
          <p:cNvSpPr>
            <a:spLocks noGrp="1"/>
          </p:cNvSpPr>
          <p:nvPr userDrawn="1"/>
        </p:nvSpPr>
        <p:spPr>
          <a:xfrm>
            <a:off x="8001024" y="6564361"/>
            <a:ext cx="928694" cy="293663"/>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79C0BF-7D18-459D-AF35-DB904FC8CA17}" type="slidenum">
              <a:rPr lang="de-DE" sz="1400" smtClean="0">
                <a:solidFill>
                  <a:schemeClr val="tx1"/>
                </a:solidFill>
                <a:latin typeface="Verdana" pitchFamily="34" charset="0"/>
              </a:rPr>
              <a:pPr algn="r"/>
              <a:t>‹Nr.›</a:t>
            </a:fld>
            <a:endParaRPr lang="de-DE" sz="1400" dirty="0">
              <a:solidFill>
                <a:schemeClr val="tx1"/>
              </a:solidFill>
              <a:latin typeface="Verdana" pitchFamily="34" charset="0"/>
            </a:endParaRP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o Folie">
    <p:spTree>
      <p:nvGrpSpPr>
        <p:cNvPr id="1" name=""/>
        <p:cNvGrpSpPr/>
        <p:nvPr/>
      </p:nvGrpSpPr>
      <p:grpSpPr>
        <a:xfrm>
          <a:off x="0" y="0"/>
          <a:ext cx="0" cy="0"/>
          <a:chOff x="0" y="0"/>
          <a:chExt cx="0" cy="0"/>
        </a:xfrm>
      </p:grpSpPr>
      <p:sp>
        <p:nvSpPr>
          <p:cNvPr id="9" name="Titel 1"/>
          <p:cNvSpPr>
            <a:spLocks noGrp="1"/>
          </p:cNvSpPr>
          <p:nvPr>
            <p:ph type="title" hasCustomPrompt="1"/>
          </p:nvPr>
        </p:nvSpPr>
        <p:spPr>
          <a:xfrm>
            <a:off x="428596" y="3286124"/>
            <a:ext cx="8286808" cy="571504"/>
          </a:xfrm>
          <a:prstGeom prst="rect">
            <a:avLst/>
          </a:prstGeom>
        </p:spPr>
        <p:txBody>
          <a:bodyPr>
            <a:noAutofit/>
          </a:bodyPr>
          <a:lstStyle>
            <a:lvl1pPr algn="l">
              <a:defRPr sz="3000" baseline="0">
                <a:solidFill>
                  <a:schemeClr val="tx1">
                    <a:lumMod val="75000"/>
                    <a:lumOff val="25000"/>
                  </a:schemeClr>
                </a:solidFill>
                <a:latin typeface="Arial Black" pitchFamily="34" charset="0"/>
              </a:defRPr>
            </a:lvl1pPr>
          </a:lstStyle>
          <a:p>
            <a:r>
              <a:rPr lang="de-DE" dirty="0" smtClean="0"/>
              <a:t>Titel des Videos</a:t>
            </a:r>
            <a:br>
              <a:rPr lang="de-DE" dirty="0" smtClean="0"/>
            </a:br>
            <a:endParaRPr lang="de-DE" dirty="0"/>
          </a:p>
        </p:txBody>
      </p:sp>
      <p:sp>
        <p:nvSpPr>
          <p:cNvPr id="8" name="Textplatzhalter 7"/>
          <p:cNvSpPr>
            <a:spLocks noGrp="1"/>
          </p:cNvSpPr>
          <p:nvPr>
            <p:ph type="body" sz="quarter" idx="10" hasCustomPrompt="1"/>
          </p:nvPr>
        </p:nvSpPr>
        <p:spPr>
          <a:xfrm>
            <a:off x="428625" y="2857496"/>
            <a:ext cx="8286750" cy="428628"/>
          </a:xfrm>
          <a:prstGeom prst="rect">
            <a:avLst/>
          </a:prstGeom>
        </p:spPr>
        <p:txBody>
          <a:bodyPr/>
          <a:lstStyle>
            <a:lvl1pPr>
              <a:buNone/>
              <a:defRPr sz="2400" baseline="0">
                <a:solidFill>
                  <a:schemeClr val="tx1">
                    <a:lumMod val="75000"/>
                    <a:lumOff val="25000"/>
                  </a:schemeClr>
                </a:solidFill>
                <a:latin typeface="Arial" pitchFamily="34" charset="0"/>
                <a:cs typeface="Arial" pitchFamily="34" charset="0"/>
              </a:defRPr>
            </a:lvl1pPr>
            <a:lvl2pPr>
              <a:defRPr sz="2400" baseline="0">
                <a:solidFill>
                  <a:srgbClr val="04548A"/>
                </a:solidFill>
                <a:latin typeface="Arial" pitchFamily="34" charset="0"/>
                <a:cs typeface="Arial" pitchFamily="34" charset="0"/>
              </a:defRPr>
            </a:lvl2pPr>
            <a:lvl3pPr>
              <a:defRPr sz="2000" b="0" baseline="0">
                <a:solidFill>
                  <a:srgbClr val="04548A"/>
                </a:solidFill>
                <a:latin typeface="Arial" pitchFamily="34" charset="0"/>
                <a:cs typeface="Arial" pitchFamily="34" charset="0"/>
              </a:defRPr>
            </a:lvl3pPr>
            <a:lvl4pPr>
              <a:defRPr sz="1800" b="0">
                <a:solidFill>
                  <a:srgbClr val="04548A"/>
                </a:solidFill>
                <a:latin typeface="Arial" pitchFamily="34" charset="0"/>
                <a:cs typeface="Arial" pitchFamily="34" charset="0"/>
              </a:defRPr>
            </a:lvl4pPr>
            <a:lvl5pPr>
              <a:defRPr sz="1800">
                <a:solidFill>
                  <a:srgbClr val="04548A"/>
                </a:solidFill>
                <a:latin typeface="Arial" pitchFamily="34" charset="0"/>
                <a:cs typeface="Arial" pitchFamily="34" charset="0"/>
              </a:defRPr>
            </a:lvl5pPr>
          </a:lstStyle>
          <a:p>
            <a:pPr lvl="0"/>
            <a:r>
              <a:rPr lang="de-DE" dirty="0" smtClean="0"/>
              <a:t>Beschreibung</a:t>
            </a:r>
            <a:endParaRPr lang="de-DE" dirty="0"/>
          </a:p>
        </p:txBody>
      </p:sp>
      <p:cxnSp>
        <p:nvCxnSpPr>
          <p:cNvPr id="7" name="Gerade Verbindung 6"/>
          <p:cNvCxnSpPr/>
          <p:nvPr userDrawn="1"/>
        </p:nvCxnSpPr>
        <p:spPr>
          <a:xfrm>
            <a:off x="428596" y="3286124"/>
            <a:ext cx="8286808" cy="158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hteck 12"/>
          <p:cNvSpPr/>
          <p:nvPr userDrawn="1"/>
        </p:nvSpPr>
        <p:spPr>
          <a:xfrm>
            <a:off x="7072330" y="428604"/>
            <a:ext cx="1628394" cy="646331"/>
          </a:xfrm>
          <a:prstGeom prst="rect">
            <a:avLst/>
          </a:prstGeom>
          <a:noFill/>
          <a:effectLst>
            <a:reflection blurRad="6350" stA="50000" endA="300" endPos="55000" dir="5400000" sy="-100000" algn="bl" rotWithShape="0"/>
          </a:effectLst>
        </p:spPr>
        <p:txBody>
          <a:bodyPr wrap="none" lIns="91440" tIns="45720" rIns="91440" bIns="45720">
            <a:spAutoFit/>
            <a:scene3d>
              <a:camera prst="orthographicFront"/>
              <a:lightRig rig="contrasting" dir="t">
                <a:rot lat="0" lon="0" rev="4500000"/>
              </a:lightRig>
            </a:scene3d>
            <a:sp3d contourW="6350" prstMaterial="metal">
              <a:contourClr>
                <a:schemeClr val="accent1">
                  <a:shade val="75000"/>
                </a:schemeClr>
              </a:contourClr>
            </a:sp3d>
          </a:bodyPr>
          <a:lstStyle/>
          <a:p>
            <a:pPr algn="ctr"/>
            <a:r>
              <a:rPr lang="de-DE" sz="3600" dirty="0" smtClean="0">
                <a:solidFill>
                  <a:schemeClr val="tx1">
                    <a:lumMod val="75000"/>
                    <a:lumOff val="25000"/>
                  </a:schemeClr>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rPr>
              <a:t>Video</a:t>
            </a:r>
            <a:endParaRPr lang="de-DE" sz="3600" b="1" cap="all" spc="0" dirty="0">
              <a:ln w="0"/>
              <a:solidFill>
                <a:schemeClr val="tx1">
                  <a:lumMod val="75000"/>
                  <a:lumOff val="25000"/>
                </a:schemeClr>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endParaRPr>
          </a:p>
        </p:txBody>
      </p:sp>
      <p:sp>
        <p:nvSpPr>
          <p:cNvPr id="11" name="Rechteck 10"/>
          <p:cNvSpPr/>
          <p:nvPr userDrawn="1"/>
        </p:nvSpPr>
        <p:spPr>
          <a:xfrm>
            <a:off x="8358214" y="6572296"/>
            <a:ext cx="500066" cy="285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oliennummernplatzhalter 5"/>
          <p:cNvSpPr>
            <a:spLocks noGrp="1"/>
          </p:cNvSpPr>
          <p:nvPr userDrawn="1"/>
        </p:nvSpPr>
        <p:spPr>
          <a:xfrm>
            <a:off x="8001024" y="6564361"/>
            <a:ext cx="928694" cy="293663"/>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79C0BF-7D18-459D-AF35-DB904FC8CA17}" type="slidenum">
              <a:rPr lang="de-DE" sz="1400" smtClean="0">
                <a:solidFill>
                  <a:schemeClr val="tx1"/>
                </a:solidFill>
                <a:latin typeface="Verdana" pitchFamily="34" charset="0"/>
              </a:rPr>
              <a:pPr algn="r"/>
              <a:t>‹Nr.›</a:t>
            </a:fld>
            <a:endParaRPr lang="de-DE" sz="1400" dirty="0">
              <a:solidFill>
                <a:schemeClr val="tx1"/>
              </a:solidFill>
              <a:latin typeface="Verdana" pitchFamily="34" charset="0"/>
            </a:endParaRPr>
          </a:p>
        </p:txBody>
      </p:sp>
    </p:spTree>
  </p:cSld>
  <p:clrMapOvr>
    <a:masterClrMapping/>
  </p:clrMapOvr>
  <p:transition spd="med">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ischen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2313" y="4406900"/>
            <a:ext cx="7772400" cy="1362075"/>
          </a:xfrm>
          <a:prstGeom prst="rect">
            <a:avLst/>
          </a:prstGeom>
        </p:spPr>
        <p:txBody>
          <a:bodyPr anchor="t"/>
          <a:lstStyle>
            <a:lvl1pPr algn="l">
              <a:defRPr sz="3000" b="1" cap="all">
                <a:solidFill>
                  <a:schemeClr val="tx1">
                    <a:lumMod val="75000"/>
                    <a:lumOff val="25000"/>
                  </a:schemeClr>
                </a:solidFill>
                <a:latin typeface="Arial Black" pitchFamily="34" charset="0"/>
              </a:defRPr>
            </a:lvl1pPr>
          </a:lstStyle>
          <a:p>
            <a:r>
              <a:rPr lang="de-DE" dirty="0" smtClean="0"/>
              <a:t>Titel durch klicken hinzufügen</a:t>
            </a:r>
            <a:endParaRPr lang="de-DE" dirty="0"/>
          </a:p>
        </p:txBody>
      </p:sp>
      <p:sp>
        <p:nvSpPr>
          <p:cNvPr id="3" name="Textplatzhalter 2"/>
          <p:cNvSpPr>
            <a:spLocks noGrp="1"/>
          </p:cNvSpPr>
          <p:nvPr>
            <p:ph type="body" idx="1" hasCustomPrompt="1"/>
          </p:nvPr>
        </p:nvSpPr>
        <p:spPr>
          <a:xfrm>
            <a:off x="722313" y="2906713"/>
            <a:ext cx="7772400" cy="1500187"/>
          </a:xfrm>
          <a:prstGeom prst="rect">
            <a:avLst/>
          </a:prstGeom>
        </p:spPr>
        <p:txBody>
          <a:bodyPr anchor="b"/>
          <a:lstStyle>
            <a:lvl1pPr marL="0" indent="0">
              <a:buNone/>
              <a:defRPr sz="2400" i="0">
                <a:solidFill>
                  <a:schemeClr val="tx1">
                    <a:lumMod val="75000"/>
                    <a:lumOff val="2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 durch klicken hinzufügen</a:t>
            </a:r>
          </a:p>
        </p:txBody>
      </p:sp>
      <p:sp>
        <p:nvSpPr>
          <p:cNvPr id="7" name="Rechteck 6"/>
          <p:cNvSpPr/>
          <p:nvPr userDrawn="1"/>
        </p:nvSpPr>
        <p:spPr>
          <a:xfrm>
            <a:off x="8358214" y="6572296"/>
            <a:ext cx="500066" cy="285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oliennummernplatzhalter 5"/>
          <p:cNvSpPr>
            <a:spLocks noGrp="1"/>
          </p:cNvSpPr>
          <p:nvPr userDrawn="1"/>
        </p:nvSpPr>
        <p:spPr>
          <a:xfrm>
            <a:off x="8001024" y="6564361"/>
            <a:ext cx="928694" cy="293663"/>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79C0BF-7D18-459D-AF35-DB904FC8CA17}" type="slidenum">
              <a:rPr lang="de-DE" sz="1400" smtClean="0">
                <a:solidFill>
                  <a:schemeClr val="tx1"/>
                </a:solidFill>
                <a:latin typeface="Verdana" pitchFamily="34" charset="0"/>
              </a:rPr>
              <a:pPr algn="r"/>
              <a:t>‹Nr.›</a:t>
            </a:fld>
            <a:endParaRPr lang="de-DE" sz="1400" dirty="0">
              <a:solidFill>
                <a:schemeClr val="tx1"/>
              </a:solidFill>
              <a:latin typeface="Verdana" pitchFamily="34" charset="0"/>
            </a:endParaRPr>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8229600" cy="725470"/>
          </a:xfrm>
          <a:prstGeom prst="rect">
            <a:avLst/>
          </a:prstGeom>
        </p:spPr>
        <p:txBody>
          <a:bodyPr/>
          <a:lstStyle>
            <a:lvl1pPr>
              <a:defRPr sz="3000" baseline="0">
                <a:solidFill>
                  <a:schemeClr val="tx1">
                    <a:lumMod val="75000"/>
                    <a:lumOff val="25000"/>
                  </a:schemeClr>
                </a:solidFill>
                <a:latin typeface="Arial Black" pitchFamily="34" charset="0"/>
              </a:defRPr>
            </a:lvl1pPr>
          </a:lstStyle>
          <a:p>
            <a:r>
              <a:rPr lang="de-DE" dirty="0" smtClean="0"/>
              <a:t>Titel durch klicken hinzufügen</a:t>
            </a:r>
            <a:endParaRPr lang="de-DE" dirty="0"/>
          </a:p>
        </p:txBody>
      </p:sp>
      <p:sp>
        <p:nvSpPr>
          <p:cNvPr id="3" name="Inhaltsplatzhalter 2"/>
          <p:cNvSpPr>
            <a:spLocks noGrp="1"/>
          </p:cNvSpPr>
          <p:nvPr>
            <p:ph sz="half" idx="1" hasCustomPrompt="1"/>
          </p:nvPr>
        </p:nvSpPr>
        <p:spPr>
          <a:xfrm>
            <a:off x="457200" y="1142984"/>
            <a:ext cx="4038600" cy="4714908"/>
          </a:xfrm>
          <a:prstGeom prst="rect">
            <a:avLst/>
          </a:prstGeom>
        </p:spPr>
        <p:txBody>
          <a:bodyPr/>
          <a:lstStyle>
            <a:lvl1pPr>
              <a:defRPr sz="2400" baseline="0">
                <a:solidFill>
                  <a:schemeClr val="tx1">
                    <a:lumMod val="75000"/>
                    <a:lumOff val="25000"/>
                  </a:schemeClr>
                </a:solidFill>
                <a:latin typeface="Arial" pitchFamily="34" charset="0"/>
                <a:cs typeface="Arial" pitchFamily="34" charset="0"/>
              </a:defRPr>
            </a:lvl1pPr>
            <a:lvl2pPr>
              <a:defRPr sz="2000">
                <a:solidFill>
                  <a:schemeClr val="tx1">
                    <a:lumMod val="75000"/>
                    <a:lumOff val="25000"/>
                  </a:schemeClr>
                </a:solidFill>
                <a:latin typeface="Arial" pitchFamily="34" charset="0"/>
                <a:cs typeface="Arial" pitchFamily="34" charset="0"/>
              </a:defRPr>
            </a:lvl2pPr>
            <a:lvl3pPr>
              <a:defRPr sz="1800" baseline="0">
                <a:solidFill>
                  <a:schemeClr val="tx1">
                    <a:lumMod val="75000"/>
                    <a:lumOff val="25000"/>
                  </a:schemeClr>
                </a:solidFill>
                <a:latin typeface="Arial" pitchFamily="34" charset="0"/>
                <a:cs typeface="Arial" pitchFamily="34" charset="0"/>
              </a:defRPr>
            </a:lvl3pPr>
            <a:lvl4pPr>
              <a:defRPr sz="1600" baseline="0">
                <a:solidFill>
                  <a:schemeClr val="tx1">
                    <a:lumMod val="75000"/>
                    <a:lumOff val="25000"/>
                  </a:schemeClr>
                </a:solidFill>
                <a:latin typeface="Arial" pitchFamily="34" charset="0"/>
                <a:cs typeface="Arial" pitchFamily="34" charset="0"/>
              </a:defRPr>
            </a:lvl4pPr>
            <a:lvl5pPr>
              <a:defRPr sz="1600" baseline="0">
                <a:solidFill>
                  <a:schemeClr val="tx1">
                    <a:lumMod val="75000"/>
                    <a:lumOff val="25000"/>
                  </a:schemeClr>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de-DE" dirty="0" smtClean="0"/>
              <a:t>Text durch klicken hinzufügen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hasCustomPrompt="1"/>
          </p:nvPr>
        </p:nvSpPr>
        <p:spPr>
          <a:xfrm>
            <a:off x="4648200" y="1142984"/>
            <a:ext cx="4038600" cy="4714908"/>
          </a:xfrm>
          <a:prstGeom prst="rect">
            <a:avLst/>
          </a:prstGeom>
        </p:spPr>
        <p:txBody>
          <a:bodyPr/>
          <a:lstStyle>
            <a:lvl1pPr>
              <a:defRPr sz="2400">
                <a:solidFill>
                  <a:schemeClr val="tx1">
                    <a:lumMod val="75000"/>
                    <a:lumOff val="25000"/>
                  </a:schemeClr>
                </a:solidFill>
                <a:latin typeface="Arial" pitchFamily="34" charset="0"/>
                <a:cs typeface="Arial" pitchFamily="34" charset="0"/>
              </a:defRPr>
            </a:lvl1pPr>
            <a:lvl2pPr>
              <a:defRPr sz="2000">
                <a:solidFill>
                  <a:schemeClr val="tx1">
                    <a:lumMod val="75000"/>
                    <a:lumOff val="25000"/>
                  </a:schemeClr>
                </a:solidFill>
                <a:latin typeface="Arial" pitchFamily="34" charset="0"/>
                <a:cs typeface="Arial" pitchFamily="34" charset="0"/>
              </a:defRPr>
            </a:lvl2pPr>
            <a:lvl3pPr>
              <a:defRPr sz="1800">
                <a:solidFill>
                  <a:schemeClr val="tx1">
                    <a:lumMod val="75000"/>
                    <a:lumOff val="25000"/>
                  </a:schemeClr>
                </a:solidFill>
                <a:latin typeface="Arial" pitchFamily="34" charset="0"/>
                <a:cs typeface="Arial" pitchFamily="34" charset="0"/>
              </a:defRPr>
            </a:lvl3pPr>
            <a:lvl4pPr>
              <a:defRPr sz="1600">
                <a:solidFill>
                  <a:schemeClr val="tx1">
                    <a:lumMod val="75000"/>
                    <a:lumOff val="25000"/>
                  </a:schemeClr>
                </a:solidFill>
                <a:latin typeface="Arial" pitchFamily="34" charset="0"/>
                <a:cs typeface="Arial" pitchFamily="34" charset="0"/>
              </a:defRPr>
            </a:lvl4pPr>
            <a:lvl5pPr>
              <a:defRPr sz="1600">
                <a:solidFill>
                  <a:schemeClr val="tx1">
                    <a:lumMod val="75000"/>
                    <a:lumOff val="25000"/>
                  </a:schemeClr>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de-DE" dirty="0" smtClean="0"/>
              <a:t>Text durch klicken hinzufügen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Rechteck 6"/>
          <p:cNvSpPr/>
          <p:nvPr userDrawn="1"/>
        </p:nvSpPr>
        <p:spPr>
          <a:xfrm>
            <a:off x="8358214" y="6572296"/>
            <a:ext cx="500066" cy="285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oliennummernplatzhalter 5"/>
          <p:cNvSpPr>
            <a:spLocks noGrp="1"/>
          </p:cNvSpPr>
          <p:nvPr userDrawn="1"/>
        </p:nvSpPr>
        <p:spPr>
          <a:xfrm>
            <a:off x="8001024" y="6564361"/>
            <a:ext cx="928694" cy="293663"/>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79C0BF-7D18-459D-AF35-DB904FC8CA17}" type="slidenum">
              <a:rPr lang="de-DE" sz="1400" smtClean="0">
                <a:solidFill>
                  <a:schemeClr val="tx1"/>
                </a:solidFill>
                <a:latin typeface="Verdana" pitchFamily="34" charset="0"/>
              </a:rPr>
              <a:pPr algn="r"/>
              <a:t>‹Nr.›</a:t>
            </a:fld>
            <a:endParaRPr lang="de-DE" sz="1400" dirty="0">
              <a:solidFill>
                <a:schemeClr val="tx1"/>
              </a:solidFill>
              <a:latin typeface="Verdana" pitchFamily="34" charset="0"/>
            </a:endParaRPr>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8229600" cy="725470"/>
          </a:xfrm>
          <a:prstGeom prst="rect">
            <a:avLst/>
          </a:prstGeom>
        </p:spPr>
        <p:txBody>
          <a:bodyPr/>
          <a:lstStyle>
            <a:lvl1pPr>
              <a:defRPr sz="3000" baseline="0">
                <a:solidFill>
                  <a:schemeClr val="tx1">
                    <a:lumMod val="75000"/>
                    <a:lumOff val="25000"/>
                  </a:schemeClr>
                </a:solidFill>
                <a:latin typeface="Arial Black" pitchFamily="34" charset="0"/>
              </a:defRPr>
            </a:lvl1pPr>
          </a:lstStyle>
          <a:p>
            <a:r>
              <a:rPr lang="de-DE" dirty="0" smtClean="0"/>
              <a:t>Titel durch klicken hinzufügen</a:t>
            </a:r>
            <a:endParaRPr lang="de-DE" dirty="0"/>
          </a:p>
        </p:txBody>
      </p:sp>
      <p:sp>
        <p:nvSpPr>
          <p:cNvPr id="3" name="Textplatzhalter 2"/>
          <p:cNvSpPr>
            <a:spLocks noGrp="1"/>
          </p:cNvSpPr>
          <p:nvPr>
            <p:ph type="body" idx="1" hasCustomPrompt="1"/>
          </p:nvPr>
        </p:nvSpPr>
        <p:spPr>
          <a:xfrm>
            <a:off x="457200" y="1142984"/>
            <a:ext cx="4040188" cy="750879"/>
          </a:xfrm>
          <a:prstGeom prst="rect">
            <a:avLst/>
          </a:prstGeom>
        </p:spPr>
        <p:txBody>
          <a:bodyPr anchor="b"/>
          <a:lstStyle>
            <a:lvl1pPr marL="0" indent="0">
              <a:buNone/>
              <a:defRPr sz="2400" b="1">
                <a:solidFill>
                  <a:schemeClr val="tx1">
                    <a:lumMod val="75000"/>
                    <a:lumOff val="25000"/>
                  </a:schemeClr>
                </a:solidFill>
                <a:latin typeface="Arial Black"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Titel durch klicken hinzufügen</a:t>
            </a:r>
          </a:p>
        </p:txBody>
      </p:sp>
      <p:sp>
        <p:nvSpPr>
          <p:cNvPr id="4" name="Inhaltsplatzhalter 3"/>
          <p:cNvSpPr>
            <a:spLocks noGrp="1"/>
          </p:cNvSpPr>
          <p:nvPr>
            <p:ph sz="half" idx="2" hasCustomPrompt="1"/>
          </p:nvPr>
        </p:nvSpPr>
        <p:spPr>
          <a:xfrm>
            <a:off x="457200" y="1928802"/>
            <a:ext cx="4040188" cy="3929090"/>
          </a:xfrm>
          <a:prstGeom prst="rect">
            <a:avLst/>
          </a:prstGeom>
        </p:spPr>
        <p:txBody>
          <a:bodyPr/>
          <a:lstStyle>
            <a:lvl1pPr>
              <a:defRPr sz="2000">
                <a:solidFill>
                  <a:schemeClr val="tx1">
                    <a:lumMod val="75000"/>
                    <a:lumOff val="25000"/>
                  </a:schemeClr>
                </a:solidFill>
                <a:latin typeface="Arial" pitchFamily="34" charset="0"/>
                <a:cs typeface="Arial" pitchFamily="34" charset="0"/>
              </a:defRPr>
            </a:lvl1pPr>
            <a:lvl2pPr>
              <a:defRPr sz="1800" baseline="0">
                <a:solidFill>
                  <a:schemeClr val="tx1">
                    <a:lumMod val="75000"/>
                    <a:lumOff val="25000"/>
                  </a:schemeClr>
                </a:solidFill>
                <a:latin typeface="Arial" pitchFamily="34" charset="0"/>
                <a:cs typeface="Arial" pitchFamily="34" charset="0"/>
              </a:defRPr>
            </a:lvl2pPr>
            <a:lvl3pPr>
              <a:defRPr sz="1600" baseline="0">
                <a:solidFill>
                  <a:schemeClr val="tx1">
                    <a:lumMod val="75000"/>
                    <a:lumOff val="25000"/>
                  </a:schemeClr>
                </a:solidFill>
                <a:latin typeface="Arial" pitchFamily="34" charset="0"/>
                <a:cs typeface="Arial" pitchFamily="34" charset="0"/>
              </a:defRPr>
            </a:lvl3pPr>
            <a:lvl4pPr>
              <a:defRPr sz="1400" baseline="0">
                <a:solidFill>
                  <a:schemeClr val="tx1">
                    <a:lumMod val="75000"/>
                    <a:lumOff val="25000"/>
                  </a:schemeClr>
                </a:solidFill>
                <a:latin typeface="Arial" pitchFamily="34" charset="0"/>
                <a:cs typeface="Arial" pitchFamily="34" charset="0"/>
              </a:defRPr>
            </a:lvl4pPr>
            <a:lvl5pPr>
              <a:defRPr sz="1400" baseline="0">
                <a:solidFill>
                  <a:schemeClr val="tx1">
                    <a:lumMod val="75000"/>
                    <a:lumOff val="25000"/>
                  </a:schemeClr>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de-DE" dirty="0" smtClean="0"/>
              <a:t>Text durch klicken hinzufügen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5" name="Textplatzhalter 4"/>
          <p:cNvSpPr>
            <a:spLocks noGrp="1"/>
          </p:cNvSpPr>
          <p:nvPr>
            <p:ph type="body" sz="quarter" idx="3" hasCustomPrompt="1"/>
          </p:nvPr>
        </p:nvSpPr>
        <p:spPr>
          <a:xfrm>
            <a:off x="4645025" y="1142984"/>
            <a:ext cx="4041775" cy="750879"/>
          </a:xfrm>
          <a:prstGeom prst="rect">
            <a:avLst/>
          </a:prstGeom>
        </p:spPr>
        <p:txBody>
          <a:bodyPr anchor="b"/>
          <a:lstStyle>
            <a:lvl1pPr marL="0" indent="0">
              <a:buNone/>
              <a:defRPr sz="2400" b="1">
                <a:solidFill>
                  <a:schemeClr val="tx1">
                    <a:lumMod val="75000"/>
                    <a:lumOff val="25000"/>
                  </a:schemeClr>
                </a:solidFill>
                <a:latin typeface="Arial Black"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Titel durch klicken hinzufügen</a:t>
            </a:r>
          </a:p>
        </p:txBody>
      </p:sp>
      <p:sp>
        <p:nvSpPr>
          <p:cNvPr id="6" name="Inhaltsplatzhalter 5"/>
          <p:cNvSpPr>
            <a:spLocks noGrp="1"/>
          </p:cNvSpPr>
          <p:nvPr>
            <p:ph sz="quarter" idx="4" hasCustomPrompt="1"/>
          </p:nvPr>
        </p:nvSpPr>
        <p:spPr>
          <a:xfrm>
            <a:off x="4645025" y="1928802"/>
            <a:ext cx="4041775" cy="3929090"/>
          </a:xfrm>
          <a:prstGeom prst="rect">
            <a:avLst/>
          </a:prstGeom>
        </p:spPr>
        <p:txBody>
          <a:bodyPr/>
          <a:lstStyle>
            <a:lvl1pPr>
              <a:defRPr sz="2000">
                <a:solidFill>
                  <a:schemeClr val="tx1">
                    <a:lumMod val="75000"/>
                    <a:lumOff val="25000"/>
                  </a:schemeClr>
                </a:solidFill>
                <a:latin typeface="Arial" pitchFamily="34" charset="0"/>
                <a:cs typeface="Arial" pitchFamily="34" charset="0"/>
              </a:defRPr>
            </a:lvl1pPr>
            <a:lvl2pPr>
              <a:buNone/>
              <a:defRPr sz="1800">
                <a:solidFill>
                  <a:schemeClr val="tx1">
                    <a:lumMod val="75000"/>
                    <a:lumOff val="25000"/>
                  </a:schemeClr>
                </a:solidFill>
                <a:latin typeface="Arial" pitchFamily="34" charset="0"/>
                <a:cs typeface="Arial" pitchFamily="34" charset="0"/>
              </a:defRPr>
            </a:lvl2pPr>
            <a:lvl3pPr>
              <a:defRPr sz="1600">
                <a:solidFill>
                  <a:schemeClr val="tx1">
                    <a:lumMod val="75000"/>
                    <a:lumOff val="25000"/>
                  </a:schemeClr>
                </a:solidFill>
                <a:latin typeface="Arial" pitchFamily="34" charset="0"/>
                <a:cs typeface="Arial" pitchFamily="34" charset="0"/>
              </a:defRPr>
            </a:lvl3pPr>
            <a:lvl4pPr>
              <a:defRPr sz="1400">
                <a:solidFill>
                  <a:schemeClr val="tx1">
                    <a:lumMod val="75000"/>
                    <a:lumOff val="25000"/>
                  </a:schemeClr>
                </a:solidFill>
                <a:latin typeface="Arial" pitchFamily="34" charset="0"/>
                <a:cs typeface="Arial" pitchFamily="34" charset="0"/>
              </a:defRPr>
            </a:lvl4pPr>
            <a:lvl5pPr>
              <a:defRPr sz="1400">
                <a:solidFill>
                  <a:schemeClr val="tx1">
                    <a:lumMod val="75000"/>
                    <a:lumOff val="25000"/>
                  </a:schemeClr>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de-DE" dirty="0" smtClean="0"/>
              <a:t>Text durch klicken hinzufügen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9" name="Rechteck 8"/>
          <p:cNvSpPr/>
          <p:nvPr userDrawn="1"/>
        </p:nvSpPr>
        <p:spPr>
          <a:xfrm>
            <a:off x="8358214" y="6572296"/>
            <a:ext cx="500066" cy="285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oliennummernplatzhalter 5"/>
          <p:cNvSpPr>
            <a:spLocks noGrp="1"/>
          </p:cNvSpPr>
          <p:nvPr userDrawn="1"/>
        </p:nvSpPr>
        <p:spPr>
          <a:xfrm>
            <a:off x="8001024" y="6564361"/>
            <a:ext cx="928694" cy="293663"/>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79C0BF-7D18-459D-AF35-DB904FC8CA17}" type="slidenum">
              <a:rPr lang="de-DE" sz="1400" smtClean="0">
                <a:solidFill>
                  <a:schemeClr val="tx1"/>
                </a:solidFill>
                <a:latin typeface="Verdana" pitchFamily="34" charset="0"/>
              </a:rPr>
              <a:pPr algn="r"/>
              <a:t>‹Nr.›</a:t>
            </a:fld>
            <a:endParaRPr lang="de-DE" sz="1400" dirty="0">
              <a:solidFill>
                <a:schemeClr val="tx1"/>
              </a:solidFill>
              <a:latin typeface="Verdana" pitchFamily="34" charset="0"/>
            </a:endParaRP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8229600" cy="725470"/>
          </a:xfrm>
          <a:prstGeom prst="rect">
            <a:avLst/>
          </a:prstGeom>
        </p:spPr>
        <p:txBody>
          <a:bodyPr/>
          <a:lstStyle>
            <a:lvl1pPr>
              <a:defRPr sz="3000" baseline="0">
                <a:solidFill>
                  <a:schemeClr val="tx1">
                    <a:lumMod val="75000"/>
                    <a:lumOff val="25000"/>
                  </a:schemeClr>
                </a:solidFill>
                <a:latin typeface="Arial Black" pitchFamily="34" charset="0"/>
              </a:defRPr>
            </a:lvl1pPr>
          </a:lstStyle>
          <a:p>
            <a:r>
              <a:rPr lang="de-DE" dirty="0" smtClean="0"/>
              <a:t>Titel durch klicken hinzufügen</a:t>
            </a:r>
            <a:endParaRPr lang="de-DE" dirty="0"/>
          </a:p>
        </p:txBody>
      </p:sp>
      <p:sp>
        <p:nvSpPr>
          <p:cNvPr id="5" name="Rechteck 4"/>
          <p:cNvSpPr/>
          <p:nvPr userDrawn="1"/>
        </p:nvSpPr>
        <p:spPr>
          <a:xfrm>
            <a:off x="8358214" y="6572296"/>
            <a:ext cx="500066" cy="285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oliennummernplatzhalter 5"/>
          <p:cNvSpPr>
            <a:spLocks noGrp="1"/>
          </p:cNvSpPr>
          <p:nvPr userDrawn="1"/>
        </p:nvSpPr>
        <p:spPr>
          <a:xfrm>
            <a:off x="8001024" y="6564361"/>
            <a:ext cx="928694" cy="293663"/>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79C0BF-7D18-459D-AF35-DB904FC8CA17}" type="slidenum">
              <a:rPr lang="de-DE" sz="1400" smtClean="0">
                <a:solidFill>
                  <a:schemeClr val="tx1"/>
                </a:solidFill>
                <a:latin typeface="Verdana" pitchFamily="34" charset="0"/>
              </a:rPr>
              <a:pPr algn="r"/>
              <a:t>‹Nr.›</a:t>
            </a:fld>
            <a:endParaRPr lang="de-DE" sz="1400" dirty="0">
              <a:solidFill>
                <a:schemeClr val="tx1"/>
              </a:solidFill>
              <a:latin typeface="Verdana" pitchFamily="34" charset="0"/>
            </a:endParaRP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62" r:id="rId4"/>
    <p:sldLayoutId id="2147483668" r:id="rId5"/>
    <p:sldLayoutId id="2147483652" r:id="rId6"/>
    <p:sldLayoutId id="2147483653" r:id="rId7"/>
    <p:sldLayoutId id="2147483654" r:id="rId8"/>
    <p:sldLayoutId id="2147483655" r:id="rId9"/>
    <p:sldLayoutId id="2147483656" r:id="rId10"/>
    <p:sldLayoutId id="2147483657" r:id="rId11"/>
    <p:sldLayoutId id="2147483660" r:id="rId12"/>
    <p:sldLayoutId id="2147483658" r:id="rId13"/>
    <p:sldLayoutId id="2147483659" r:id="rId14"/>
    <p:sldLayoutId id="2147483667" r:id="rId15"/>
    <p:sldLayoutId id="2147483666" r:id="rId16"/>
    <p:sldLayoutId id="2147483669" r:id="rId17"/>
    <p:sldLayoutId id="2147483670" r:id="rId18"/>
  </p:sldLayoutIdLst>
  <p:transition spd="med">
    <p:fade thruBlk="1"/>
  </p:transition>
  <p:hf sldNum="0" hdr="0" dt="0"/>
  <p:txStyles>
    <p:titleStyle>
      <a:lvl1pPr algn="ctr" defTabSz="914400" rtl="0" eaLnBrk="1" latinLnBrk="0" hangingPunct="1">
        <a:spcBef>
          <a:spcPct val="0"/>
        </a:spcBef>
        <a:buNone/>
        <a:defRPr sz="4000" b="1" kern="1200">
          <a:solidFill>
            <a:srgbClr val="04548A"/>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6.png"/><Relationship Id="rId3" Type="http://schemas.openxmlformats.org/officeDocument/2006/relationships/notesSlide" Target="../notesSlides/notesSlide17.xml"/><Relationship Id="rId7" Type="http://schemas.openxmlformats.org/officeDocument/2006/relationships/oleObject" Target="../embeddings/oleObject4.bin"/><Relationship Id="rId12"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image" Target="../media/image15.png"/><Relationship Id="rId5" Type="http://schemas.openxmlformats.org/officeDocument/2006/relationships/oleObject" Target="../embeddings/oleObject2.bin"/><Relationship Id="rId10" Type="http://schemas.openxmlformats.org/officeDocument/2006/relationships/image" Target="../media/image14.png"/><Relationship Id="rId4" Type="http://schemas.openxmlformats.org/officeDocument/2006/relationships/oleObject" Target="../embeddings/oleObject1.bin"/><Relationship Id="rId9" Type="http://schemas.openxmlformats.org/officeDocument/2006/relationships/oleObject" Target="../embeddings/oleObject6.bin"/><Relationship Id="rId1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hyperlink" Target="http://qwiki.stanford.edu/wiki/Complexity_Zoo"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oleObject" Target="../embeddings/oleObject8.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notesSlide" Target="../notesSlides/notesSlide40.xml"/><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slideLayout" Target="../slideLayouts/slideLayout3.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tags" Target="../tags/tag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16.png"/><Relationship Id="rId3" Type="http://schemas.openxmlformats.org/officeDocument/2006/relationships/notesSlide" Target="../notesSlides/notesSlide41.xml"/><Relationship Id="rId7" Type="http://schemas.openxmlformats.org/officeDocument/2006/relationships/oleObject" Target="../embeddings/oleObject12.bin"/><Relationship Id="rId12" Type="http://schemas.openxmlformats.org/officeDocument/2006/relationships/oleObject" Target="../embeddings/oleObject15.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11.bin"/><Relationship Id="rId11" Type="http://schemas.openxmlformats.org/officeDocument/2006/relationships/image" Target="../media/image15.png"/><Relationship Id="rId5" Type="http://schemas.openxmlformats.org/officeDocument/2006/relationships/oleObject" Target="../embeddings/oleObject10.bin"/><Relationship Id="rId10" Type="http://schemas.openxmlformats.org/officeDocument/2006/relationships/image" Target="../media/image14.png"/><Relationship Id="rId4" Type="http://schemas.openxmlformats.org/officeDocument/2006/relationships/oleObject" Target="../embeddings/oleObject9.bin"/><Relationship Id="rId9" Type="http://schemas.openxmlformats.org/officeDocument/2006/relationships/oleObject" Target="../embeddings/oleObject14.bin"/><Relationship Id="rId14" Type="http://schemas.openxmlformats.org/officeDocument/2006/relationships/image" Target="../media/image17.jpeg"/></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16.png"/><Relationship Id="rId3" Type="http://schemas.openxmlformats.org/officeDocument/2006/relationships/notesSlide" Target="../notesSlides/notesSlide42.xml"/><Relationship Id="rId7" Type="http://schemas.openxmlformats.org/officeDocument/2006/relationships/oleObject" Target="../embeddings/oleObject19.bin"/><Relationship Id="rId12" Type="http://schemas.openxmlformats.org/officeDocument/2006/relationships/oleObject" Target="../embeddings/oleObject22.bin"/><Relationship Id="rId2" Type="http://schemas.openxmlformats.org/officeDocument/2006/relationships/slideLayout" Target="../slideLayouts/slideLayout3.xml"/><Relationship Id="rId16" Type="http://schemas.openxmlformats.org/officeDocument/2006/relationships/image" Target="../media/image49.png"/><Relationship Id="rId1" Type="http://schemas.openxmlformats.org/officeDocument/2006/relationships/vmlDrawing" Target="../drawings/vmlDrawing4.vml"/><Relationship Id="rId6" Type="http://schemas.openxmlformats.org/officeDocument/2006/relationships/oleObject" Target="../embeddings/oleObject18.bin"/><Relationship Id="rId11" Type="http://schemas.openxmlformats.org/officeDocument/2006/relationships/image" Target="../media/image15.png"/><Relationship Id="rId5" Type="http://schemas.openxmlformats.org/officeDocument/2006/relationships/oleObject" Target="../embeddings/oleObject17.bin"/><Relationship Id="rId15" Type="http://schemas.openxmlformats.org/officeDocument/2006/relationships/image" Target="../media/image48.png"/><Relationship Id="rId10" Type="http://schemas.openxmlformats.org/officeDocument/2006/relationships/image" Target="../media/image14.png"/><Relationship Id="rId4" Type="http://schemas.openxmlformats.org/officeDocument/2006/relationships/oleObject" Target="../embeddings/oleObject16.bin"/><Relationship Id="rId9" Type="http://schemas.openxmlformats.org/officeDocument/2006/relationships/oleObject" Target="../embeddings/oleObject21.bin"/><Relationship Id="rId14" Type="http://schemas.openxmlformats.org/officeDocument/2006/relationships/image" Target="../media/image17.jpe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4480" y="3643314"/>
            <a:ext cx="184731" cy="369332"/>
          </a:xfrm>
          <a:prstGeom prst="rect">
            <a:avLst/>
          </a:prstGeom>
          <a:noFill/>
        </p:spPr>
        <p:txBody>
          <a:bodyPr wrap="none" rtlCol="0">
            <a:spAutoFit/>
          </a:bodyPr>
          <a:lstStyle/>
          <a:p>
            <a:endParaRPr lang="de-DE" dirty="0"/>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H5N1-Ausbreitung</a:t>
            </a:r>
            <a:endParaRPr lang="de-DE" dirty="0"/>
          </a:p>
        </p:txBody>
      </p:sp>
      <p:sp>
        <p:nvSpPr>
          <p:cNvPr id="5" name="Inhaltsplatzhalter 4"/>
          <p:cNvSpPr>
            <a:spLocks noGrp="1"/>
          </p:cNvSpPr>
          <p:nvPr>
            <p:ph sz="half" idx="1"/>
          </p:nvPr>
        </p:nvSpPr>
        <p:spPr>
          <a:xfrm>
            <a:off x="285720" y="1142984"/>
            <a:ext cx="4038600" cy="4714908"/>
          </a:xfrm>
        </p:spPr>
        <p:txBody>
          <a:bodyPr/>
          <a:lstStyle/>
          <a:p>
            <a:r>
              <a:rPr lang="pt-BR" sz="2000" dirty="0" smtClean="0"/>
              <a:t>Sequenzierung von Virusproteinen (H5 und N1) von toten Zugvögeln</a:t>
            </a:r>
          </a:p>
          <a:p>
            <a:r>
              <a:rPr lang="pt-BR" sz="2000" dirty="0" smtClean="0"/>
              <a:t>Hierarchisches Clustering zu einem phylogentischen Baum</a:t>
            </a:r>
          </a:p>
          <a:p>
            <a:r>
              <a:rPr lang="de-DE" sz="1800" dirty="0" smtClean="0"/>
              <a:t>Rinder et al: </a:t>
            </a:r>
            <a:r>
              <a:rPr lang="de-DE" sz="1800" dirty="0" err="1" smtClean="0"/>
              <a:t>Genetic</a:t>
            </a:r>
            <a:r>
              <a:rPr lang="de-DE" sz="1800" dirty="0" smtClean="0"/>
              <a:t> </a:t>
            </a:r>
            <a:r>
              <a:rPr lang="de-DE" sz="1800" dirty="0" err="1" smtClean="0"/>
              <a:t>evidence</a:t>
            </a:r>
            <a:r>
              <a:rPr lang="de-DE" sz="1800" dirty="0" smtClean="0"/>
              <a:t> for multi-</a:t>
            </a:r>
            <a:r>
              <a:rPr lang="de-DE" sz="1800" dirty="0" err="1" smtClean="0"/>
              <a:t>event</a:t>
            </a:r>
            <a:r>
              <a:rPr lang="de-DE" sz="1800" dirty="0" smtClean="0"/>
              <a:t> </a:t>
            </a:r>
            <a:r>
              <a:rPr lang="de-DE" sz="1800" dirty="0" err="1" smtClean="0"/>
              <a:t>imports</a:t>
            </a:r>
            <a:r>
              <a:rPr lang="de-DE" sz="1800" dirty="0" smtClean="0"/>
              <a:t> </a:t>
            </a:r>
            <a:r>
              <a:rPr lang="de-DE" sz="1800" dirty="0" err="1" smtClean="0"/>
              <a:t>of</a:t>
            </a:r>
            <a:r>
              <a:rPr lang="de-DE" sz="1800" dirty="0" smtClean="0"/>
              <a:t> </a:t>
            </a:r>
            <a:r>
              <a:rPr lang="de-DE" sz="1800" dirty="0" err="1" smtClean="0"/>
              <a:t>avian</a:t>
            </a:r>
            <a:r>
              <a:rPr lang="de-DE" sz="1800" dirty="0" smtClean="0"/>
              <a:t> </a:t>
            </a:r>
            <a:r>
              <a:rPr lang="de-DE" sz="1800" dirty="0" err="1" smtClean="0"/>
              <a:t>influenza</a:t>
            </a:r>
            <a:r>
              <a:rPr lang="de-DE" sz="1800" dirty="0" smtClean="0"/>
              <a:t> </a:t>
            </a:r>
            <a:r>
              <a:rPr lang="de-DE" sz="1800" dirty="0" err="1" smtClean="0"/>
              <a:t>virus</a:t>
            </a:r>
            <a:r>
              <a:rPr lang="de-DE" sz="1800" dirty="0" smtClean="0"/>
              <a:t> A (H5N1) </a:t>
            </a:r>
            <a:r>
              <a:rPr lang="de-DE" sz="1800" dirty="0" err="1" smtClean="0"/>
              <a:t>into</a:t>
            </a:r>
            <a:r>
              <a:rPr lang="de-DE" sz="1800" dirty="0" smtClean="0"/>
              <a:t> Bavaria, Germany; J. </a:t>
            </a:r>
            <a:r>
              <a:rPr lang="de-DE" sz="1800" dirty="0" err="1" smtClean="0"/>
              <a:t>Vet</a:t>
            </a:r>
            <a:r>
              <a:rPr lang="de-DE" sz="1800" dirty="0" smtClean="0"/>
              <a:t>. </a:t>
            </a:r>
            <a:r>
              <a:rPr lang="de-DE" sz="1800" dirty="0" err="1" smtClean="0"/>
              <a:t>Diagn</a:t>
            </a:r>
            <a:r>
              <a:rPr lang="de-DE" sz="1800" dirty="0" smtClean="0"/>
              <a:t>. </a:t>
            </a:r>
            <a:r>
              <a:rPr lang="de-DE" sz="1800" dirty="0" err="1" smtClean="0"/>
              <a:t>Invest</a:t>
            </a:r>
            <a:r>
              <a:rPr lang="de-DE" sz="1800" dirty="0" smtClean="0"/>
              <a:t>. 19(2007), 279-282</a:t>
            </a:r>
            <a:endParaRPr lang="de-DE" sz="1800" dirty="0"/>
          </a:p>
        </p:txBody>
      </p:sp>
      <p:pic>
        <p:nvPicPr>
          <p:cNvPr id="7" name="Picture 3"/>
          <p:cNvPicPr>
            <a:picLocks noGrp="1" noChangeAspect="1" noChangeArrowheads="1"/>
          </p:cNvPicPr>
          <p:nvPr>
            <p:ph sz="half" idx="2"/>
          </p:nvPr>
        </p:nvPicPr>
        <p:blipFill>
          <a:blip r:embed="rId3"/>
          <a:srcRect/>
          <a:stretch>
            <a:fillRect/>
          </a:stretch>
        </p:blipFill>
        <p:spPr bwMode="auto">
          <a:xfrm>
            <a:off x="4214810" y="1285860"/>
            <a:ext cx="4437517" cy="3932740"/>
          </a:xfrm>
          <a:prstGeom prst="rect">
            <a:avLst/>
          </a:prstGeom>
          <a:noFill/>
          <a:ln w="9525">
            <a:noFill/>
            <a:miter lim="800000"/>
            <a:headEnd/>
            <a:tailEnd/>
          </a:ln>
          <a:effectLst/>
        </p:spPr>
      </p:pic>
      <p:sp>
        <p:nvSpPr>
          <p:cNvPr id="8" name="Rechteck 7"/>
          <p:cNvSpPr/>
          <p:nvPr/>
        </p:nvSpPr>
        <p:spPr>
          <a:xfrm>
            <a:off x="2428860" y="5572140"/>
            <a:ext cx="6215106" cy="369332"/>
          </a:xfrm>
          <a:prstGeom prst="rect">
            <a:avLst/>
          </a:prstGeom>
        </p:spPr>
        <p:txBody>
          <a:bodyPr wrap="square">
            <a:spAutoFit/>
          </a:bodyPr>
          <a:lstStyle/>
          <a:p>
            <a:r>
              <a:rPr lang="de-DE" dirty="0" smtClean="0"/>
              <a:t>http://www.lgl.bayern.de/veterinaer/vogelgrippe_herkunft.htm</a:t>
            </a:r>
            <a:endParaRPr lang="de-DE" dirty="0"/>
          </a:p>
        </p:txBody>
      </p:sp>
      <p:sp>
        <p:nvSpPr>
          <p:cNvPr id="10" name="Rechteck 9"/>
          <p:cNvSpPr/>
          <p:nvPr/>
        </p:nvSpPr>
        <p:spPr>
          <a:xfrm>
            <a:off x="6072198" y="2000240"/>
            <a:ext cx="2571768" cy="2143140"/>
          </a:xfrm>
          <a:prstGeom prst="rect">
            <a:avLst/>
          </a:prstGeom>
          <a:solidFill>
            <a:srgbClr val="FFC000">
              <a:alpha val="22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6072198" y="1285860"/>
            <a:ext cx="2571768" cy="714380"/>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4357686" y="4743459"/>
            <a:ext cx="4286280" cy="428628"/>
          </a:xfrm>
          <a:prstGeom prst="rect">
            <a:avLst/>
          </a:prstGeom>
          <a:solidFill>
            <a:srgbClr val="C00000">
              <a:alpha val="22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4214810" y="4000504"/>
            <a:ext cx="1857388" cy="369332"/>
          </a:xfrm>
          <a:prstGeom prst="rect">
            <a:avLst/>
          </a:prstGeom>
          <a:noFill/>
        </p:spPr>
        <p:txBody>
          <a:bodyPr wrap="square" rtlCol="0">
            <a:spAutoFit/>
          </a:bodyPr>
          <a:lstStyle/>
          <a:p>
            <a:r>
              <a:rPr lang="de-DE" dirty="0" smtClean="0">
                <a:solidFill>
                  <a:srgbClr val="C00000"/>
                </a:solidFill>
              </a:rPr>
              <a:t>Erste Ausbrüche</a:t>
            </a:r>
          </a:p>
        </p:txBody>
      </p:sp>
      <p:sp>
        <p:nvSpPr>
          <p:cNvPr id="13" name="Rechteck 12"/>
          <p:cNvSpPr/>
          <p:nvPr/>
        </p:nvSpPr>
        <p:spPr>
          <a:xfrm>
            <a:off x="4143372" y="2500306"/>
            <a:ext cx="1966629" cy="369332"/>
          </a:xfrm>
          <a:prstGeom prst="rect">
            <a:avLst/>
          </a:prstGeom>
        </p:spPr>
        <p:txBody>
          <a:bodyPr wrap="none">
            <a:spAutoFit/>
          </a:bodyPr>
          <a:lstStyle/>
          <a:p>
            <a:r>
              <a:rPr lang="de-DE" dirty="0" smtClean="0">
                <a:solidFill>
                  <a:schemeClr val="accent6">
                    <a:lumMod val="75000"/>
                  </a:schemeClr>
                </a:solidFill>
              </a:rPr>
              <a:t>Ost-West-</a:t>
            </a:r>
            <a:r>
              <a:rPr lang="de-DE" dirty="0" err="1" smtClean="0">
                <a:solidFill>
                  <a:schemeClr val="accent6">
                    <a:lumMod val="75000"/>
                  </a:schemeClr>
                </a:solidFill>
              </a:rPr>
              <a:t>Zugroute</a:t>
            </a:r>
            <a:endParaRPr lang="de-DE" dirty="0">
              <a:solidFill>
                <a:schemeClr val="accent6">
                  <a:lumMod val="75000"/>
                </a:schemeClr>
              </a:solidFill>
            </a:endParaRPr>
          </a:p>
        </p:txBody>
      </p:sp>
      <p:sp>
        <p:nvSpPr>
          <p:cNvPr id="14" name="Rechteck 13"/>
          <p:cNvSpPr/>
          <p:nvPr/>
        </p:nvSpPr>
        <p:spPr>
          <a:xfrm>
            <a:off x="4143372" y="1500174"/>
            <a:ext cx="1993110" cy="369332"/>
          </a:xfrm>
          <a:prstGeom prst="rect">
            <a:avLst/>
          </a:prstGeom>
        </p:spPr>
        <p:txBody>
          <a:bodyPr wrap="none">
            <a:spAutoFit/>
          </a:bodyPr>
          <a:lstStyle/>
          <a:p>
            <a:r>
              <a:rPr lang="de-DE" dirty="0" smtClean="0">
                <a:solidFill>
                  <a:srgbClr val="03557B"/>
                </a:solidFill>
              </a:rPr>
              <a:t>Süd-Nord-</a:t>
            </a:r>
            <a:r>
              <a:rPr lang="de-DE" dirty="0" err="1" smtClean="0">
                <a:solidFill>
                  <a:srgbClr val="03557B"/>
                </a:solidFill>
              </a:rPr>
              <a:t>Zugroute</a:t>
            </a:r>
            <a:endParaRPr lang="de-DE" dirty="0">
              <a:solidFill>
                <a:srgbClr val="03557B"/>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blinds(horizontal)">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Bioinformatik ist …</a:t>
            </a:r>
            <a:endParaRPr lang="de-DE" dirty="0"/>
          </a:p>
        </p:txBody>
      </p:sp>
      <p:sp>
        <p:nvSpPr>
          <p:cNvPr id="3" name="Textplatzhalter 2"/>
          <p:cNvSpPr>
            <a:spLocks noGrp="1"/>
          </p:cNvSpPr>
          <p:nvPr>
            <p:ph type="body" sz="quarter" idx="10"/>
          </p:nvPr>
        </p:nvSpPr>
        <p:spPr/>
        <p:txBody>
          <a:bodyPr/>
          <a:lstStyle/>
          <a:p>
            <a:r>
              <a:rPr lang="de-DE" sz="3600" dirty="0" smtClean="0"/>
              <a:t>Stochastik + </a:t>
            </a:r>
            <a:r>
              <a:rPr lang="de-DE" sz="3600" dirty="0" err="1" smtClean="0"/>
              <a:t>Algorithmik</a:t>
            </a:r>
            <a:endParaRPr lang="de-DE" sz="3600" dirty="0" smtClean="0"/>
          </a:p>
          <a:p>
            <a:r>
              <a:rPr lang="de-DE" sz="3600" dirty="0" smtClean="0"/>
              <a:t>Sequenzalgorithmen</a:t>
            </a:r>
          </a:p>
          <a:p>
            <a:pPr lvl="1"/>
            <a:r>
              <a:rPr lang="de-DE" sz="3200" dirty="0" smtClean="0"/>
              <a:t>RNA, DNA, </a:t>
            </a:r>
            <a:r>
              <a:rPr lang="de-DE" sz="3200" dirty="0" err="1" smtClean="0"/>
              <a:t>Aminosäuresequenzen</a:t>
            </a:r>
            <a:r>
              <a:rPr lang="de-DE" sz="3200" dirty="0" smtClean="0"/>
              <a:t> </a:t>
            </a:r>
          </a:p>
          <a:p>
            <a:pPr lvl="1"/>
            <a:r>
              <a:rPr lang="de-DE" sz="3200" dirty="0" smtClean="0"/>
              <a:t>Homologie vs. Analogie</a:t>
            </a:r>
          </a:p>
          <a:p>
            <a:pPr lvl="1"/>
            <a:r>
              <a:rPr lang="de-DE" sz="3200" dirty="0" smtClean="0"/>
              <a:t>Phylogenetische Bäume</a:t>
            </a:r>
          </a:p>
          <a:p>
            <a:pPr lvl="1"/>
            <a:r>
              <a:rPr lang="de-DE" sz="3200" dirty="0" smtClean="0"/>
              <a:t>Strukturvorhersage</a:t>
            </a:r>
          </a:p>
          <a:p>
            <a:r>
              <a:rPr lang="de-DE" sz="3600" dirty="0" smtClean="0"/>
              <a:t>Mustererkennung</a:t>
            </a:r>
          </a:p>
          <a:p>
            <a:endParaRPr lang="de-DE" sz="3600" dirty="0" smtClean="0"/>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r>
              <a:rPr lang="de-DE" sz="4400" dirty="0" smtClean="0"/>
              <a:t>Optimierungsprobleme</a:t>
            </a:r>
            <a:endParaRPr lang="de-DE" sz="4400" dirty="0"/>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„optimal“?</a:t>
            </a:r>
            <a:endParaRPr lang="de-DE" dirty="0"/>
          </a:p>
        </p:txBody>
      </p:sp>
      <p:sp>
        <p:nvSpPr>
          <p:cNvPr id="3" name="Textplatzhalter 2"/>
          <p:cNvSpPr>
            <a:spLocks noGrp="1"/>
          </p:cNvSpPr>
          <p:nvPr>
            <p:ph type="body" sz="quarter" idx="10"/>
          </p:nvPr>
        </p:nvSpPr>
        <p:spPr/>
        <p:txBody>
          <a:bodyPr/>
          <a:lstStyle/>
          <a:p>
            <a:r>
              <a:rPr lang="de-DE" sz="3200" dirty="0" smtClean="0"/>
              <a:t>Wahl des Vortragstitel:</a:t>
            </a:r>
          </a:p>
          <a:p>
            <a:pPr>
              <a:buNone/>
            </a:pPr>
            <a:endParaRPr lang="de-DE" sz="3200" dirty="0" smtClean="0"/>
          </a:p>
          <a:p>
            <a:pPr lvl="1"/>
            <a:r>
              <a:rPr lang="de-DE" sz="2800" dirty="0" smtClean="0"/>
              <a:t>„Die Umwelt schonen und gleichzeitig Kosten sparen“</a:t>
            </a:r>
            <a:r>
              <a:rPr lang="de-DE" sz="3200" dirty="0" smtClean="0"/>
              <a:t>  	    </a:t>
            </a:r>
          </a:p>
          <a:p>
            <a:pPr>
              <a:buNone/>
            </a:pPr>
            <a:r>
              <a:rPr lang="de-DE" sz="3200" dirty="0" smtClean="0"/>
              <a:t>                       vs.</a:t>
            </a:r>
            <a:br>
              <a:rPr lang="de-DE" sz="3200" dirty="0" smtClean="0"/>
            </a:br>
            <a:endParaRPr lang="de-DE" sz="3200" dirty="0" smtClean="0"/>
          </a:p>
          <a:p>
            <a:pPr lvl="1"/>
            <a:r>
              <a:rPr lang="de-DE" sz="2800" dirty="0" smtClean="0"/>
              <a:t>„Kosten sparen und gleichzeitig die Umwelt schonen“</a:t>
            </a:r>
          </a:p>
          <a:p>
            <a:endParaRPr lang="de-DE" sz="3200" dirty="0"/>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Problemszenario aus der Praxis I</a:t>
            </a:r>
            <a:endParaRPr lang="de-DE" dirty="0"/>
          </a:p>
        </p:txBody>
      </p:sp>
      <p:sp>
        <p:nvSpPr>
          <p:cNvPr id="3" name="Textplatzhalter 2"/>
          <p:cNvSpPr>
            <a:spLocks noGrp="1"/>
          </p:cNvSpPr>
          <p:nvPr>
            <p:ph type="body" sz="quarter" idx="10"/>
          </p:nvPr>
        </p:nvSpPr>
        <p:spPr/>
        <p:txBody>
          <a:bodyPr/>
          <a:lstStyle/>
          <a:p>
            <a:pPr marL="457200" indent="-457200"/>
            <a:r>
              <a:rPr lang="de-DE" sz="3200" dirty="0" smtClean="0"/>
              <a:t>Gasversorger verwaltet großen Pool an </a:t>
            </a:r>
            <a:r>
              <a:rPr lang="de-DE" sz="3200" dirty="0" err="1" smtClean="0"/>
              <a:t>Entstöraufträgen</a:t>
            </a:r>
            <a:endParaRPr lang="de-DE" sz="3200" dirty="0" smtClean="0"/>
          </a:p>
          <a:p>
            <a:pPr marL="457200" indent="-457200"/>
            <a:r>
              <a:rPr lang="de-DE" sz="3200" dirty="0" smtClean="0"/>
              <a:t>Vergabe der Aufträge an mobile Einsatzkräfte soll nach thematischer, räumlicher und zeitlicher Zuständigkeit der Mitarbeiter geschehen</a:t>
            </a:r>
          </a:p>
          <a:p>
            <a:pPr marL="457200" indent="-457200"/>
            <a:r>
              <a:rPr lang="de-DE" sz="3200" dirty="0" smtClean="0"/>
              <a:t>Wichtigstes Kriterium sind die Kosten für  Wege- und Arbeitszeit </a:t>
            </a:r>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Problemszenario aus der Praxis II</a:t>
            </a:r>
            <a:endParaRPr lang="de-DE" dirty="0"/>
          </a:p>
        </p:txBody>
      </p:sp>
      <p:sp>
        <p:nvSpPr>
          <p:cNvPr id="3" name="Textplatzhalter 2"/>
          <p:cNvSpPr>
            <a:spLocks noGrp="1"/>
          </p:cNvSpPr>
          <p:nvPr>
            <p:ph type="body" sz="quarter" idx="10"/>
          </p:nvPr>
        </p:nvSpPr>
        <p:spPr/>
        <p:txBody>
          <a:bodyPr/>
          <a:lstStyle/>
          <a:p>
            <a:pPr marL="457200" indent="-457200"/>
            <a:r>
              <a:rPr lang="de-DE" sz="2800" dirty="0" smtClean="0"/>
              <a:t>Die mobilen Mitarbeiter sollen Termine, Standby-Zeiten, geblockte Zeiten usw. im System erfassen können, um so festzulegen, wann sie für Einsätze zur Verfügung stehen</a:t>
            </a:r>
          </a:p>
          <a:p>
            <a:pPr marL="457200" indent="-457200"/>
            <a:r>
              <a:rPr lang="de-DE" sz="2800" dirty="0" smtClean="0"/>
              <a:t>Routing mit Navigationssystem</a:t>
            </a:r>
          </a:p>
          <a:p>
            <a:pPr marL="457200" indent="-457200"/>
            <a:r>
              <a:rPr lang="de-DE" sz="2800" dirty="0" smtClean="0"/>
              <a:t>Einsatzkräfte müssen bei den Aufträgen mit entsprechendem Werkzeug und Ersatzteilen ausgerüstet sein</a:t>
            </a:r>
          </a:p>
          <a:p>
            <a:pPr marL="457200" indent="-457200"/>
            <a:r>
              <a:rPr lang="de-DE" sz="2800" dirty="0" smtClean="0"/>
              <a:t>Während des Betriebes muss es bei dringenden Problemen möglich sein den Plan zu ändern</a:t>
            </a:r>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heißt „optimal“? II</a:t>
            </a:r>
            <a:endParaRPr lang="de-DE" dirty="0"/>
          </a:p>
        </p:txBody>
      </p:sp>
      <p:sp>
        <p:nvSpPr>
          <p:cNvPr id="3" name="Textplatzhalter 2"/>
          <p:cNvSpPr>
            <a:spLocks noGrp="1"/>
          </p:cNvSpPr>
          <p:nvPr>
            <p:ph type="body" sz="quarter" idx="10"/>
          </p:nvPr>
        </p:nvSpPr>
        <p:spPr>
          <a:xfrm>
            <a:off x="428625" y="1142984"/>
            <a:ext cx="8286750" cy="4929222"/>
          </a:xfrm>
        </p:spPr>
        <p:txBody>
          <a:bodyPr/>
          <a:lstStyle/>
          <a:p>
            <a:r>
              <a:rPr lang="de-DE" sz="3200" dirty="0" smtClean="0"/>
              <a:t>Problemszenario liefert komplexe Zielfunktion</a:t>
            </a:r>
          </a:p>
          <a:p>
            <a:r>
              <a:rPr lang="de-DE" sz="3200" dirty="0" smtClean="0"/>
              <a:t>Es fließen viele Aspekte ein:</a:t>
            </a:r>
          </a:p>
          <a:p>
            <a:pPr lvl="1"/>
            <a:r>
              <a:rPr lang="de-DE" sz="2800" dirty="0" smtClean="0"/>
              <a:t>Finanziell: Arbeitszeit, Wegstrecke, Anzahl benötigter Fahrzeuge / Personen</a:t>
            </a:r>
          </a:p>
          <a:p>
            <a:pPr lvl="1"/>
            <a:r>
              <a:rPr lang="de-DE" sz="2800" dirty="0" smtClean="0"/>
              <a:t>„Harte“ Restriktionen: Kompetenzen / Werkzeuge der Mitarbeiter, Sperrzeiten, Priorität der Aufträge</a:t>
            </a:r>
          </a:p>
          <a:p>
            <a:pPr lvl="1"/>
            <a:r>
              <a:rPr lang="de-DE" sz="2800" dirty="0" smtClean="0"/>
              <a:t>„Weiche“ Restriktionen: Ausgleich der Arbeitslast, Auftragspräferenzen</a:t>
            </a:r>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Problemszenario III</a:t>
            </a:r>
            <a:endParaRPr lang="de-DE" dirty="0"/>
          </a:p>
        </p:txBody>
      </p:sp>
      <p:sp>
        <p:nvSpPr>
          <p:cNvPr id="6" name="Foliennummernplatzhalter 7"/>
          <p:cNvSpPr txBox="1">
            <a:spLocks/>
          </p:cNvSpPr>
          <p:nvPr/>
        </p:nvSpPr>
        <p:spPr>
          <a:xfrm>
            <a:off x="8101013" y="5949950"/>
            <a:ext cx="1042987" cy="331788"/>
          </a:xfrm>
          <a:prstGeom prst="rect">
            <a:avLst/>
          </a:prstGeom>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176CBD-9275-47FF-A1D7-0B79E00AAC7A}" type="slidenum">
              <a:rPr kumimoji="0" lang="de-DE"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de-DE" sz="18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Rectangle 18"/>
          <p:cNvSpPr txBox="1">
            <a:spLocks noChangeArrowheads="1"/>
          </p:cNvSpPr>
          <p:nvPr/>
        </p:nvSpPr>
        <p:spPr>
          <a:xfrm>
            <a:off x="457200" y="274638"/>
            <a:ext cx="8218488" cy="777875"/>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DE" sz="3000" b="1" i="0" u="none" strike="noStrike" kern="1200" cap="none" spc="0" normalizeH="0" baseline="0" noProof="0" dirty="0" smtClean="0">
              <a:ln>
                <a:noFill/>
              </a:ln>
              <a:solidFill>
                <a:schemeClr val="tx1">
                  <a:lumMod val="75000"/>
                  <a:lumOff val="25000"/>
                </a:schemeClr>
              </a:solidFill>
              <a:effectLst/>
              <a:uLnTx/>
              <a:uFillTx/>
              <a:latin typeface="Arial Black" pitchFamily="34" charset="0"/>
              <a:ea typeface="+mj-ea"/>
              <a:cs typeface="+mj-cs"/>
            </a:endParaRPr>
          </a:p>
        </p:txBody>
      </p:sp>
      <p:graphicFrame>
        <p:nvGraphicFramePr>
          <p:cNvPr id="8" name="Object 9"/>
          <p:cNvGraphicFramePr>
            <a:graphicFrameLocks noChangeAspect="1"/>
          </p:cNvGraphicFramePr>
          <p:nvPr/>
        </p:nvGraphicFramePr>
        <p:xfrm>
          <a:off x="1187450" y="1341438"/>
          <a:ext cx="1684338" cy="1543050"/>
        </p:xfrm>
        <a:graphic>
          <a:graphicData uri="http://schemas.openxmlformats.org/presentationml/2006/ole">
            <p:oleObj spid="_x0000_s4098" name="Visio" r:id="rId4" imgW="1683639" imgH="1542415" progId="">
              <p:embed/>
            </p:oleObj>
          </a:graphicData>
        </a:graphic>
      </p:graphicFrame>
      <p:graphicFrame>
        <p:nvGraphicFramePr>
          <p:cNvPr id="9" name="Object 11"/>
          <p:cNvGraphicFramePr>
            <a:graphicFrameLocks noChangeAspect="1"/>
          </p:cNvGraphicFramePr>
          <p:nvPr/>
        </p:nvGraphicFramePr>
        <p:xfrm>
          <a:off x="3989388" y="1557338"/>
          <a:ext cx="869950" cy="1116012"/>
        </p:xfrm>
        <a:graphic>
          <a:graphicData uri="http://schemas.openxmlformats.org/presentationml/2006/ole">
            <p:oleObj spid="_x0000_s4099" name="Visio" r:id="rId5" imgW="2538603" imgH="3255328" progId="">
              <p:embed/>
            </p:oleObj>
          </a:graphicData>
        </a:graphic>
      </p:graphicFrame>
      <p:graphicFrame>
        <p:nvGraphicFramePr>
          <p:cNvPr id="10" name="Object 23"/>
          <p:cNvGraphicFramePr>
            <a:graphicFrameLocks noChangeAspect="1"/>
          </p:cNvGraphicFramePr>
          <p:nvPr/>
        </p:nvGraphicFramePr>
        <p:xfrm>
          <a:off x="4081463" y="3213100"/>
          <a:ext cx="644525" cy="792163"/>
        </p:xfrm>
        <a:graphic>
          <a:graphicData uri="http://schemas.openxmlformats.org/presentationml/2006/ole">
            <p:oleObj spid="_x0000_s4100" name="Visio" r:id="rId6" imgW="669918" imgH="824504" progId="">
              <p:embed/>
            </p:oleObj>
          </a:graphicData>
        </a:graphic>
      </p:graphicFrame>
      <p:cxnSp>
        <p:nvCxnSpPr>
          <p:cNvPr id="11" name="AutoShape 27"/>
          <p:cNvCxnSpPr>
            <a:cxnSpLocks noChangeShapeType="1"/>
          </p:cNvCxnSpPr>
          <p:nvPr/>
        </p:nvCxnSpPr>
        <p:spPr bwMode="auto">
          <a:xfrm>
            <a:off x="4403725" y="4005263"/>
            <a:ext cx="2328863" cy="1349375"/>
          </a:xfrm>
          <a:prstGeom prst="straightConnector1">
            <a:avLst/>
          </a:prstGeom>
          <a:noFill/>
          <a:ln w="9525">
            <a:solidFill>
              <a:schemeClr val="tx1"/>
            </a:solidFill>
            <a:round/>
            <a:headEnd/>
            <a:tailEnd type="triangle" w="med" len="med"/>
          </a:ln>
        </p:spPr>
      </p:cxnSp>
      <p:cxnSp>
        <p:nvCxnSpPr>
          <p:cNvPr id="12" name="AutoShape 28"/>
          <p:cNvCxnSpPr>
            <a:cxnSpLocks noChangeShapeType="1"/>
          </p:cNvCxnSpPr>
          <p:nvPr/>
        </p:nvCxnSpPr>
        <p:spPr bwMode="auto">
          <a:xfrm>
            <a:off x="4403725" y="4005263"/>
            <a:ext cx="1588" cy="1008062"/>
          </a:xfrm>
          <a:prstGeom prst="straightConnector1">
            <a:avLst/>
          </a:prstGeom>
          <a:noFill/>
          <a:ln w="9525">
            <a:solidFill>
              <a:schemeClr val="tx1"/>
            </a:solidFill>
            <a:round/>
            <a:headEnd/>
            <a:tailEnd type="triangle" w="med" len="med"/>
          </a:ln>
        </p:spPr>
      </p:cxnSp>
      <p:cxnSp>
        <p:nvCxnSpPr>
          <p:cNvPr id="13" name="AutoShape 29"/>
          <p:cNvCxnSpPr>
            <a:cxnSpLocks noChangeShapeType="1"/>
          </p:cNvCxnSpPr>
          <p:nvPr/>
        </p:nvCxnSpPr>
        <p:spPr bwMode="auto">
          <a:xfrm flipH="1">
            <a:off x="2185988" y="4005263"/>
            <a:ext cx="2217737" cy="1008062"/>
          </a:xfrm>
          <a:prstGeom prst="straightConnector1">
            <a:avLst/>
          </a:prstGeom>
          <a:noFill/>
          <a:ln w="9525">
            <a:solidFill>
              <a:schemeClr val="tx1"/>
            </a:solidFill>
            <a:round/>
            <a:headEnd/>
            <a:tailEnd type="triangle" w="med" len="med"/>
          </a:ln>
        </p:spPr>
      </p:cxnSp>
      <p:cxnSp>
        <p:nvCxnSpPr>
          <p:cNvPr id="14" name="AutoShape 30"/>
          <p:cNvCxnSpPr>
            <a:cxnSpLocks noChangeShapeType="1"/>
          </p:cNvCxnSpPr>
          <p:nvPr/>
        </p:nvCxnSpPr>
        <p:spPr bwMode="auto">
          <a:xfrm flipH="1">
            <a:off x="4403725" y="2673350"/>
            <a:ext cx="20638" cy="539750"/>
          </a:xfrm>
          <a:prstGeom prst="straightConnector1">
            <a:avLst/>
          </a:prstGeom>
          <a:noFill/>
          <a:ln w="9525">
            <a:solidFill>
              <a:schemeClr val="tx1"/>
            </a:solidFill>
            <a:round/>
            <a:headEnd type="triangle" w="med" len="med"/>
            <a:tailEnd type="triangle" w="med" len="med"/>
          </a:ln>
        </p:spPr>
      </p:cxnSp>
      <p:cxnSp>
        <p:nvCxnSpPr>
          <p:cNvPr id="15" name="AutoShape 31"/>
          <p:cNvCxnSpPr>
            <a:cxnSpLocks noChangeShapeType="1"/>
          </p:cNvCxnSpPr>
          <p:nvPr/>
        </p:nvCxnSpPr>
        <p:spPr bwMode="auto">
          <a:xfrm>
            <a:off x="2871788" y="2112963"/>
            <a:ext cx="1117600" cy="3175"/>
          </a:xfrm>
          <a:prstGeom prst="straightConnector1">
            <a:avLst/>
          </a:prstGeom>
          <a:noFill/>
          <a:ln w="9525">
            <a:solidFill>
              <a:schemeClr val="tx1"/>
            </a:solidFill>
            <a:round/>
            <a:headEnd type="triangle" w="med" len="med"/>
            <a:tailEnd type="triangle" w="med" len="med"/>
          </a:ln>
        </p:spPr>
      </p:cxnSp>
      <p:graphicFrame>
        <p:nvGraphicFramePr>
          <p:cNvPr id="16" name="Object 32"/>
          <p:cNvGraphicFramePr>
            <a:graphicFrameLocks noChangeAspect="1"/>
          </p:cNvGraphicFramePr>
          <p:nvPr/>
        </p:nvGraphicFramePr>
        <p:xfrm>
          <a:off x="5472113" y="4508500"/>
          <a:ext cx="314325" cy="395288"/>
        </p:xfrm>
        <a:graphic>
          <a:graphicData uri="http://schemas.openxmlformats.org/presentationml/2006/ole">
            <p:oleObj spid="_x0000_s4101" name="Visio" r:id="rId7" imgW="812292" imgH="1023302" progId="">
              <p:embed/>
            </p:oleObj>
          </a:graphicData>
        </a:graphic>
      </p:graphicFrame>
      <p:graphicFrame>
        <p:nvGraphicFramePr>
          <p:cNvPr id="17" name="Object 33"/>
          <p:cNvGraphicFramePr>
            <a:graphicFrameLocks noChangeAspect="1"/>
          </p:cNvGraphicFramePr>
          <p:nvPr/>
        </p:nvGraphicFramePr>
        <p:xfrm>
          <a:off x="4319588" y="4365625"/>
          <a:ext cx="314325" cy="395288"/>
        </p:xfrm>
        <a:graphic>
          <a:graphicData uri="http://schemas.openxmlformats.org/presentationml/2006/ole">
            <p:oleObj spid="_x0000_s4102" name="Visio" r:id="rId8" imgW="812292" imgH="1023302" progId="">
              <p:embed/>
            </p:oleObj>
          </a:graphicData>
        </a:graphic>
      </p:graphicFrame>
      <p:graphicFrame>
        <p:nvGraphicFramePr>
          <p:cNvPr id="18" name="Object 34"/>
          <p:cNvGraphicFramePr>
            <a:graphicFrameLocks noChangeAspect="1"/>
          </p:cNvGraphicFramePr>
          <p:nvPr/>
        </p:nvGraphicFramePr>
        <p:xfrm>
          <a:off x="2771775" y="4400550"/>
          <a:ext cx="314325" cy="395288"/>
        </p:xfrm>
        <a:graphic>
          <a:graphicData uri="http://schemas.openxmlformats.org/presentationml/2006/ole">
            <p:oleObj spid="_x0000_s4103" name="Visio" r:id="rId9" imgW="812292" imgH="1023302" progId="">
              <p:embed/>
            </p:oleObj>
          </a:graphicData>
        </a:graphic>
      </p:graphicFrame>
      <p:sp>
        <p:nvSpPr>
          <p:cNvPr id="19" name="Text Box 35"/>
          <p:cNvSpPr txBox="1">
            <a:spLocks noChangeArrowheads="1"/>
          </p:cNvSpPr>
          <p:nvPr/>
        </p:nvSpPr>
        <p:spPr bwMode="auto">
          <a:xfrm>
            <a:off x="3951288" y="1238250"/>
            <a:ext cx="980974" cy="307777"/>
          </a:xfrm>
          <a:prstGeom prst="rect">
            <a:avLst/>
          </a:prstGeom>
          <a:noFill/>
          <a:ln w="9525">
            <a:noFill/>
            <a:miter lim="800000"/>
            <a:headEnd/>
            <a:tailEnd/>
          </a:ln>
        </p:spPr>
        <p:txBody>
          <a:bodyPr wrap="none">
            <a:spAutoFit/>
          </a:bodyPr>
          <a:lstStyle/>
          <a:p>
            <a:r>
              <a:rPr lang="de-DE" sz="1400" dirty="0" smtClean="0"/>
              <a:t>Datenbank</a:t>
            </a:r>
            <a:endParaRPr lang="de-DE" sz="1400" dirty="0"/>
          </a:p>
        </p:txBody>
      </p:sp>
      <p:sp>
        <p:nvSpPr>
          <p:cNvPr id="21" name="Text Box 37"/>
          <p:cNvSpPr txBox="1">
            <a:spLocks noChangeArrowheads="1"/>
          </p:cNvSpPr>
          <p:nvPr/>
        </p:nvSpPr>
        <p:spPr bwMode="auto">
          <a:xfrm>
            <a:off x="2879725" y="3519488"/>
            <a:ext cx="1235075" cy="304800"/>
          </a:xfrm>
          <a:prstGeom prst="rect">
            <a:avLst/>
          </a:prstGeom>
          <a:noFill/>
          <a:ln w="9525">
            <a:noFill/>
            <a:miter lim="800000"/>
            <a:headEnd/>
            <a:tailEnd/>
          </a:ln>
        </p:spPr>
        <p:txBody>
          <a:bodyPr>
            <a:spAutoFit/>
          </a:bodyPr>
          <a:lstStyle/>
          <a:p>
            <a:r>
              <a:rPr lang="de-DE" sz="1400"/>
              <a:t>WebService</a:t>
            </a:r>
          </a:p>
        </p:txBody>
      </p:sp>
      <p:sp>
        <p:nvSpPr>
          <p:cNvPr id="22" name="Text Box 38"/>
          <p:cNvSpPr txBox="1">
            <a:spLocks noChangeArrowheads="1"/>
          </p:cNvSpPr>
          <p:nvPr/>
        </p:nvSpPr>
        <p:spPr bwMode="auto">
          <a:xfrm>
            <a:off x="2928926" y="6000768"/>
            <a:ext cx="2698944" cy="307777"/>
          </a:xfrm>
          <a:prstGeom prst="rect">
            <a:avLst/>
          </a:prstGeom>
          <a:noFill/>
          <a:ln w="9525">
            <a:noFill/>
            <a:miter lim="800000"/>
            <a:headEnd/>
            <a:tailEnd/>
          </a:ln>
        </p:spPr>
        <p:txBody>
          <a:bodyPr wrap="none">
            <a:spAutoFit/>
          </a:bodyPr>
          <a:lstStyle/>
          <a:p>
            <a:r>
              <a:rPr lang="de-DE" sz="1400" dirty="0">
                <a:solidFill>
                  <a:srgbClr val="03557B"/>
                </a:solidFill>
              </a:rPr>
              <a:t>GPS-Clients für Auftragsbearbeiter</a:t>
            </a:r>
          </a:p>
        </p:txBody>
      </p:sp>
      <p:pic>
        <p:nvPicPr>
          <p:cNvPr id="23" name="Picture 42" descr="Via Tablet PC MS010 RT16 w IM"/>
          <p:cNvPicPr>
            <a:picLocks noChangeAspect="1" noChangeArrowheads="1"/>
          </p:cNvPicPr>
          <p:nvPr/>
        </p:nvPicPr>
        <p:blipFill>
          <a:blip r:embed="rId10"/>
          <a:srcRect b="25366"/>
          <a:stretch>
            <a:fillRect/>
          </a:stretch>
        </p:blipFill>
        <p:spPr bwMode="auto">
          <a:xfrm>
            <a:off x="3635375" y="5013325"/>
            <a:ext cx="1538288" cy="977900"/>
          </a:xfrm>
          <a:prstGeom prst="rect">
            <a:avLst/>
          </a:prstGeom>
          <a:noFill/>
          <a:ln w="9525">
            <a:noFill/>
            <a:miter lim="800000"/>
            <a:headEnd/>
            <a:tailEnd/>
          </a:ln>
        </p:spPr>
      </p:pic>
      <p:pic>
        <p:nvPicPr>
          <p:cNvPr id="24" name="Picture 44" descr="Creative Portable Media Center PMC"/>
          <p:cNvPicPr>
            <a:picLocks noChangeAspect="1" noChangeArrowheads="1"/>
          </p:cNvPicPr>
          <p:nvPr/>
        </p:nvPicPr>
        <p:blipFill>
          <a:blip r:embed="rId11"/>
          <a:srcRect/>
          <a:stretch>
            <a:fillRect/>
          </a:stretch>
        </p:blipFill>
        <p:spPr bwMode="auto">
          <a:xfrm>
            <a:off x="1150938" y="5013325"/>
            <a:ext cx="2068512" cy="1120775"/>
          </a:xfrm>
          <a:prstGeom prst="rect">
            <a:avLst/>
          </a:prstGeom>
          <a:noFill/>
          <a:ln w="9525">
            <a:noFill/>
            <a:miter lim="800000"/>
            <a:headEnd/>
            <a:tailEnd/>
          </a:ln>
        </p:spPr>
      </p:pic>
      <p:graphicFrame>
        <p:nvGraphicFramePr>
          <p:cNvPr id="25" name="Object 51"/>
          <p:cNvGraphicFramePr>
            <a:graphicFrameLocks noChangeAspect="1"/>
          </p:cNvGraphicFramePr>
          <p:nvPr/>
        </p:nvGraphicFramePr>
        <p:xfrm>
          <a:off x="6681788" y="1285860"/>
          <a:ext cx="1022350" cy="1662113"/>
        </p:xfrm>
        <a:graphic>
          <a:graphicData uri="http://schemas.openxmlformats.org/presentationml/2006/ole">
            <p:oleObj spid="_x0000_s4104" name="Visio" r:id="rId12" imgW="601900" imgH="977311" progId="">
              <p:embed/>
            </p:oleObj>
          </a:graphicData>
        </a:graphic>
      </p:graphicFrame>
      <p:sp>
        <p:nvSpPr>
          <p:cNvPr id="26" name="Text Box 53"/>
          <p:cNvSpPr txBox="1">
            <a:spLocks noChangeArrowheads="1"/>
          </p:cNvSpPr>
          <p:nvPr/>
        </p:nvSpPr>
        <p:spPr bwMode="auto">
          <a:xfrm>
            <a:off x="6357950" y="3000372"/>
            <a:ext cx="1700212" cy="304800"/>
          </a:xfrm>
          <a:prstGeom prst="rect">
            <a:avLst/>
          </a:prstGeom>
          <a:noFill/>
          <a:ln w="9525">
            <a:noFill/>
            <a:miter lim="800000"/>
            <a:headEnd/>
            <a:tailEnd/>
          </a:ln>
        </p:spPr>
        <p:txBody>
          <a:bodyPr wrap="none">
            <a:spAutoFit/>
          </a:bodyPr>
          <a:lstStyle/>
          <a:p>
            <a:r>
              <a:rPr lang="de-DE" sz="1400" dirty="0"/>
              <a:t>Applikations-Server</a:t>
            </a:r>
          </a:p>
        </p:txBody>
      </p:sp>
      <p:cxnSp>
        <p:nvCxnSpPr>
          <p:cNvPr id="27" name="AutoShape 54"/>
          <p:cNvCxnSpPr>
            <a:cxnSpLocks noChangeShapeType="1"/>
          </p:cNvCxnSpPr>
          <p:nvPr/>
        </p:nvCxnSpPr>
        <p:spPr bwMode="auto">
          <a:xfrm rot="10800000" flipV="1">
            <a:off x="4857752" y="2143114"/>
            <a:ext cx="1714512" cy="2"/>
          </a:xfrm>
          <a:prstGeom prst="straightConnector1">
            <a:avLst/>
          </a:prstGeom>
          <a:noFill/>
          <a:ln w="9525">
            <a:solidFill>
              <a:schemeClr val="tx1"/>
            </a:solidFill>
            <a:round/>
            <a:headEnd type="triangle" w="med" len="med"/>
            <a:tailEnd type="triangle" w="med" len="med"/>
          </a:ln>
        </p:spPr>
      </p:cxnSp>
      <p:sp>
        <p:nvSpPr>
          <p:cNvPr id="28" name="Text Box 58"/>
          <p:cNvSpPr txBox="1">
            <a:spLocks noChangeArrowheads="1"/>
          </p:cNvSpPr>
          <p:nvPr/>
        </p:nvSpPr>
        <p:spPr bwMode="auto">
          <a:xfrm>
            <a:off x="4786314" y="1714488"/>
            <a:ext cx="1125180" cy="307777"/>
          </a:xfrm>
          <a:prstGeom prst="rect">
            <a:avLst/>
          </a:prstGeom>
          <a:noFill/>
          <a:ln w="9525">
            <a:noFill/>
            <a:miter lim="800000"/>
            <a:headEnd/>
            <a:tailEnd/>
          </a:ln>
        </p:spPr>
        <p:txBody>
          <a:bodyPr wrap="none">
            <a:spAutoFit/>
          </a:bodyPr>
          <a:lstStyle/>
          <a:p>
            <a:r>
              <a:rPr lang="de-DE" sz="1400" dirty="0">
                <a:solidFill>
                  <a:srgbClr val="03557B"/>
                </a:solidFill>
              </a:rPr>
              <a:t>Auftragspool</a:t>
            </a:r>
          </a:p>
        </p:txBody>
      </p:sp>
      <p:sp>
        <p:nvSpPr>
          <p:cNvPr id="29" name="Text Box 59"/>
          <p:cNvSpPr txBox="1">
            <a:spLocks noChangeArrowheads="1"/>
          </p:cNvSpPr>
          <p:nvPr/>
        </p:nvSpPr>
        <p:spPr bwMode="auto">
          <a:xfrm>
            <a:off x="142875" y="1647825"/>
            <a:ext cx="1504771" cy="307777"/>
          </a:xfrm>
          <a:prstGeom prst="rect">
            <a:avLst/>
          </a:prstGeom>
          <a:noFill/>
          <a:ln w="9525">
            <a:noFill/>
            <a:miter lim="800000"/>
            <a:headEnd/>
            <a:tailEnd/>
          </a:ln>
        </p:spPr>
        <p:txBody>
          <a:bodyPr wrap="none">
            <a:spAutoFit/>
          </a:bodyPr>
          <a:lstStyle/>
          <a:p>
            <a:r>
              <a:rPr lang="de-DE" sz="1400" dirty="0">
                <a:solidFill>
                  <a:srgbClr val="03557B"/>
                </a:solidFill>
              </a:rPr>
              <a:t>Auftragserfassung</a:t>
            </a:r>
          </a:p>
        </p:txBody>
      </p:sp>
      <p:sp>
        <p:nvSpPr>
          <p:cNvPr id="30" name="Text Box 60"/>
          <p:cNvSpPr txBox="1">
            <a:spLocks noChangeArrowheads="1"/>
          </p:cNvSpPr>
          <p:nvPr/>
        </p:nvSpPr>
        <p:spPr bwMode="auto">
          <a:xfrm>
            <a:off x="6572264" y="1071546"/>
            <a:ext cx="2281202" cy="307777"/>
          </a:xfrm>
          <a:prstGeom prst="rect">
            <a:avLst/>
          </a:prstGeom>
          <a:noFill/>
          <a:ln w="9525">
            <a:noFill/>
            <a:miter lim="800000"/>
            <a:headEnd/>
            <a:tailEnd/>
          </a:ln>
        </p:spPr>
        <p:txBody>
          <a:bodyPr wrap="none">
            <a:spAutoFit/>
          </a:bodyPr>
          <a:lstStyle/>
          <a:p>
            <a:r>
              <a:rPr lang="de-DE" sz="1400" dirty="0">
                <a:solidFill>
                  <a:srgbClr val="03557B"/>
                </a:solidFill>
              </a:rPr>
              <a:t>Auftragsvergabeoptimierung</a:t>
            </a:r>
          </a:p>
        </p:txBody>
      </p:sp>
      <p:grpSp>
        <p:nvGrpSpPr>
          <p:cNvPr id="31" name="Group 16"/>
          <p:cNvGrpSpPr>
            <a:grpSpLocks/>
          </p:cNvGrpSpPr>
          <p:nvPr/>
        </p:nvGrpSpPr>
        <p:grpSpPr bwMode="auto">
          <a:xfrm>
            <a:off x="6872288" y="3648075"/>
            <a:ext cx="1277937" cy="2698750"/>
            <a:chOff x="6324600" y="1143000"/>
            <a:chExt cx="2317904" cy="4741447"/>
          </a:xfrm>
        </p:grpSpPr>
        <p:pic>
          <p:nvPicPr>
            <p:cNvPr id="32" name="Rectangle 2048"/>
            <p:cNvPicPr>
              <a:picLocks noChangeAspect="1" noChangeArrowheads="1"/>
            </p:cNvPicPr>
            <p:nvPr/>
          </p:nvPicPr>
          <p:blipFill>
            <a:blip r:embed="rId13"/>
            <a:srcRect/>
            <a:stretch>
              <a:fillRect/>
            </a:stretch>
          </p:blipFill>
          <p:spPr bwMode="auto">
            <a:xfrm>
              <a:off x="6324600" y="1143000"/>
              <a:ext cx="2317904" cy="4741447"/>
            </a:xfrm>
            <a:prstGeom prst="rect">
              <a:avLst/>
            </a:prstGeom>
            <a:noFill/>
            <a:ln w="9525" algn="ctr">
              <a:noFill/>
              <a:miter lim="800000"/>
              <a:headEnd/>
              <a:tailEnd/>
            </a:ln>
          </p:spPr>
        </p:pic>
        <p:pic>
          <p:nvPicPr>
            <p:cNvPr id="33" name="Picture 6" descr="C:\Users\krschou.EUROPE\Desktop\Partner Readiness\Train The Trainer\Day One\Capture_MSA02.JPG"/>
            <p:cNvPicPr>
              <a:picLocks noChangeAspect="1" noChangeArrowheads="1"/>
            </p:cNvPicPr>
            <p:nvPr/>
          </p:nvPicPr>
          <p:blipFill>
            <a:blip r:embed="rId14"/>
            <a:srcRect/>
            <a:stretch>
              <a:fillRect/>
            </a:stretch>
          </p:blipFill>
          <p:spPr bwMode="auto">
            <a:xfrm>
              <a:off x="6781800" y="2362200"/>
              <a:ext cx="1447800" cy="1905000"/>
            </a:xfrm>
            <a:prstGeom prst="rect">
              <a:avLst/>
            </a:prstGeom>
            <a:noFill/>
            <a:ln w="9525">
              <a:noFill/>
              <a:miter lim="800000"/>
              <a:headEnd/>
              <a:tailEnd/>
            </a:ln>
          </p:spPr>
        </p:pic>
      </p:grpSp>
      <p:cxnSp>
        <p:nvCxnSpPr>
          <p:cNvPr id="35" name="AutoShape 31"/>
          <p:cNvCxnSpPr>
            <a:cxnSpLocks noChangeShapeType="1"/>
          </p:cNvCxnSpPr>
          <p:nvPr/>
        </p:nvCxnSpPr>
        <p:spPr bwMode="auto">
          <a:xfrm>
            <a:off x="2786050" y="2428868"/>
            <a:ext cx="1214446" cy="928694"/>
          </a:xfrm>
          <a:prstGeom prst="straightConnector1">
            <a:avLst/>
          </a:prstGeom>
          <a:noFill/>
          <a:ln w="9525">
            <a:solidFill>
              <a:schemeClr val="tx1"/>
            </a:solidFill>
            <a:round/>
            <a:headEnd type="triangle" w="med" len="med"/>
            <a:tailEnd type="triangle" w="med" len="med"/>
          </a:ln>
        </p:spPr>
      </p:cxnSp>
      <p:cxnSp>
        <p:nvCxnSpPr>
          <p:cNvPr id="36" name="AutoShape 54"/>
          <p:cNvCxnSpPr>
            <a:cxnSpLocks noChangeShapeType="1"/>
          </p:cNvCxnSpPr>
          <p:nvPr/>
        </p:nvCxnSpPr>
        <p:spPr bwMode="auto">
          <a:xfrm rot="10800000" flipV="1">
            <a:off x="4786314" y="2643181"/>
            <a:ext cx="1857388" cy="1000131"/>
          </a:xfrm>
          <a:prstGeom prst="straightConnector1">
            <a:avLst/>
          </a:prstGeom>
          <a:noFill/>
          <a:ln w="9525">
            <a:solidFill>
              <a:schemeClr val="tx1"/>
            </a:solidFill>
            <a:round/>
            <a:headEnd type="triangle" w="med" len="med"/>
            <a:tailEnd type="triangle" w="med" len="med"/>
          </a:ln>
        </p:spPr>
      </p:cxn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path" presetSubtype="0" accel="50000" decel="50000" fill="hold" nodeType="clickEffect">
                                  <p:stCondLst>
                                    <p:cond delay="0"/>
                                  </p:stCondLst>
                                  <p:childTnLst>
                                    <p:animMotion origin="layout" path="M -0.14323 -0.10733 L 0.11667 0.09207 " pathEditMode="relative" rAng="0" ptsTypes="AA">
                                      <p:cBhvr>
                                        <p:cTn id="21" dur="2000" fill="hold"/>
                                        <p:tgtEl>
                                          <p:spTgt spid="16"/>
                                        </p:tgtEl>
                                        <p:attrNameLst>
                                          <p:attrName>ppt_x</p:attrName>
                                          <p:attrName>ppt_y</p:attrName>
                                        </p:attrNameLst>
                                      </p:cBhvr>
                                      <p:rCtr x="130" y="100"/>
                                    </p:animMotion>
                                  </p:childTnLst>
                                  <p:subTnLst>
                                    <p:set>
                                      <p:cBhvr override="childStyle">
                                        <p:cTn dur="1" fill="hold" display="0" masterRel="sameClick" afterEffect="1">
                                          <p:stCondLst>
                                            <p:cond evt="end" delay="0">
                                              <p:tn val="20"/>
                                            </p:cond>
                                          </p:stCondLst>
                                        </p:cTn>
                                        <p:tgtEl>
                                          <p:spTgt spid="16"/>
                                        </p:tgtEl>
                                        <p:attrNameLst>
                                          <p:attrName>style.visibility</p:attrName>
                                        </p:attrNameLst>
                                      </p:cBhvr>
                                      <p:to>
                                        <p:strVal val="hidden"/>
                                      </p:to>
                                    </p:set>
                                  </p:subTnLst>
                                </p:cTn>
                              </p:par>
                              <p:par>
                                <p:cTn id="22" presetID="42" presetClass="path" presetSubtype="0" accel="50000" decel="50000" fill="hold" nodeType="withEffect">
                                  <p:stCondLst>
                                    <p:cond delay="0"/>
                                  </p:stCondLst>
                                  <p:childTnLst>
                                    <p:animMotion origin="layout" path="M -0.0092 -0.0812 L -0.0092 0.05528 " pathEditMode="relative" rAng="0" ptsTypes="AA">
                                      <p:cBhvr>
                                        <p:cTn id="23" dur="2000" fill="hold"/>
                                        <p:tgtEl>
                                          <p:spTgt spid="17"/>
                                        </p:tgtEl>
                                        <p:attrNameLst>
                                          <p:attrName>ppt_x</p:attrName>
                                          <p:attrName>ppt_y</p:attrName>
                                        </p:attrNameLst>
                                      </p:cBhvr>
                                      <p:rCtr x="0" y="68"/>
                                    </p:animMotion>
                                  </p:childTnLst>
                                  <p:subTnLst>
                                    <p:set>
                                      <p:cBhvr override="childStyle">
                                        <p:cTn dur="1" fill="hold" display="0" masterRel="sameClick" afterEffect="1">
                                          <p:stCondLst>
                                            <p:cond evt="end" delay="0">
                                              <p:tn val="22"/>
                                            </p:cond>
                                          </p:stCondLst>
                                        </p:cTn>
                                        <p:tgtEl>
                                          <p:spTgt spid="17"/>
                                        </p:tgtEl>
                                        <p:attrNameLst>
                                          <p:attrName>style.visibility</p:attrName>
                                        </p:attrNameLst>
                                      </p:cBhvr>
                                      <p:to>
                                        <p:strVal val="hidden"/>
                                      </p:to>
                                    </p:set>
                                  </p:subTnLst>
                                </p:cTn>
                              </p:par>
                              <p:par>
                                <p:cTn id="24" presetID="56" presetClass="path" presetSubtype="0" accel="50000" decel="50000" fill="hold" nodeType="withEffect">
                                  <p:stCondLst>
                                    <p:cond delay="0"/>
                                  </p:stCondLst>
                                  <p:childTnLst>
                                    <p:animMotion origin="layout" path="M 0.15608 -0.08097 L -0.07621 0.05528 " pathEditMode="relative" rAng="0" ptsTypes="AA">
                                      <p:cBhvr>
                                        <p:cTn id="25" dur="2000" fill="hold"/>
                                        <p:tgtEl>
                                          <p:spTgt spid="18"/>
                                        </p:tgtEl>
                                        <p:attrNameLst>
                                          <p:attrName>ppt_x</p:attrName>
                                          <p:attrName>ppt_y</p:attrName>
                                        </p:attrNameLst>
                                      </p:cBhvr>
                                      <p:rCtr x="-116" y="68"/>
                                    </p:animMotion>
                                  </p:childTnLst>
                                  <p:subTnLst>
                                    <p:set>
                                      <p:cBhvr override="childStyle">
                                        <p:cTn dur="1" fill="hold" display="0" masterRel="sameClick" afterEffect="1">
                                          <p:stCondLst>
                                            <p:cond evt="end" delay="0">
                                              <p:tn val="24"/>
                                            </p:cond>
                                          </p:stCondLst>
                                        </p:cTn>
                                        <p:tgtEl>
                                          <p:spTgt spid="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Komplexität</a:t>
            </a:r>
            <a:endParaRPr lang="de-DE" dirty="0"/>
          </a:p>
        </p:txBody>
      </p:sp>
      <p:sp>
        <p:nvSpPr>
          <p:cNvPr id="3" name="Textplatzhalter 2"/>
          <p:cNvSpPr>
            <a:spLocks noGrp="1"/>
          </p:cNvSpPr>
          <p:nvPr>
            <p:ph type="body" sz="quarter" idx="10"/>
          </p:nvPr>
        </p:nvSpPr>
        <p:spPr/>
        <p:txBody>
          <a:bodyPr/>
          <a:lstStyle/>
          <a:p>
            <a:r>
              <a:rPr lang="en-US" sz="2800" dirty="0" smtClean="0"/>
              <a:t>“Job scheduling” und “VRPTW” </a:t>
            </a:r>
            <a:r>
              <a:rPr lang="en-US" sz="2800" dirty="0" err="1" smtClean="0"/>
              <a:t>sind</a:t>
            </a:r>
            <a:r>
              <a:rPr lang="en-US" sz="2800" dirty="0" smtClean="0"/>
              <a:t> NP-hard</a:t>
            </a:r>
          </a:p>
          <a:p>
            <a:pPr lvl="1"/>
            <a:r>
              <a:rPr lang="en-US" sz="2800" dirty="0" err="1" smtClean="0">
                <a:sym typeface="Wingdings" pitchFamily="2" charset="2"/>
              </a:rPr>
              <a:t>Durchprobieren</a:t>
            </a:r>
            <a:r>
              <a:rPr lang="en-US" sz="2800" dirty="0" smtClean="0">
                <a:sym typeface="Wingdings" pitchFamily="2" charset="2"/>
              </a:rPr>
              <a:t> </a:t>
            </a:r>
            <a:r>
              <a:rPr lang="en-US" sz="2800" dirty="0" err="1" smtClean="0">
                <a:sym typeface="Wingdings" pitchFamily="2" charset="2"/>
              </a:rPr>
              <a:t>aller</a:t>
            </a:r>
            <a:r>
              <a:rPr lang="en-US" sz="2800" dirty="0" smtClean="0">
                <a:sym typeface="Wingdings" pitchFamily="2" charset="2"/>
              </a:rPr>
              <a:t> </a:t>
            </a:r>
            <a:r>
              <a:rPr lang="en-US" sz="2800" dirty="0" err="1" smtClean="0">
                <a:sym typeface="Wingdings" pitchFamily="2" charset="2"/>
              </a:rPr>
              <a:t>Lösungen</a:t>
            </a:r>
            <a:r>
              <a:rPr lang="en-US" sz="2800" dirty="0" smtClean="0">
                <a:sym typeface="Wingdings" pitchFamily="2" charset="2"/>
              </a:rPr>
              <a:t> </a:t>
            </a:r>
            <a:r>
              <a:rPr lang="en-US" sz="2800" dirty="0" err="1" smtClean="0">
                <a:sym typeface="Wingdings" pitchFamily="2" charset="2"/>
              </a:rPr>
              <a:t>für</a:t>
            </a:r>
            <a:r>
              <a:rPr lang="en-US" sz="2800" dirty="0" smtClean="0">
                <a:sym typeface="Wingdings" pitchFamily="2" charset="2"/>
              </a:rPr>
              <a:t> </a:t>
            </a:r>
            <a:r>
              <a:rPr lang="en-US" sz="2800" dirty="0" err="1" smtClean="0">
                <a:sym typeface="Wingdings" pitchFamily="2" charset="2"/>
              </a:rPr>
              <a:t>praxisrelevante</a:t>
            </a:r>
            <a:r>
              <a:rPr lang="en-US" sz="2800" dirty="0" smtClean="0">
                <a:sym typeface="Wingdings" pitchFamily="2" charset="2"/>
              </a:rPr>
              <a:t> </a:t>
            </a:r>
            <a:r>
              <a:rPr lang="en-US" sz="2800" dirty="0" err="1" smtClean="0">
                <a:sym typeface="Wingdings" pitchFamily="2" charset="2"/>
              </a:rPr>
              <a:t>Problemgrößen</a:t>
            </a:r>
            <a:r>
              <a:rPr lang="en-US" sz="2800" dirty="0" smtClean="0">
                <a:sym typeface="Wingdings" pitchFamily="2" charset="2"/>
              </a:rPr>
              <a:t> </a:t>
            </a:r>
            <a:r>
              <a:rPr lang="en-US" sz="2800" dirty="0" err="1" smtClean="0">
                <a:sym typeface="Wingdings" pitchFamily="2" charset="2"/>
              </a:rPr>
              <a:t>nicht</a:t>
            </a:r>
            <a:r>
              <a:rPr lang="en-US" sz="2800" dirty="0" smtClean="0">
                <a:sym typeface="Wingdings" pitchFamily="2" charset="2"/>
              </a:rPr>
              <a:t> in </a:t>
            </a:r>
            <a:r>
              <a:rPr lang="en-US" sz="2800" dirty="0" err="1" smtClean="0">
                <a:sym typeface="Wingdings" pitchFamily="2" charset="2"/>
              </a:rPr>
              <a:t>vertretbarer</a:t>
            </a:r>
            <a:r>
              <a:rPr lang="en-US" sz="2800" dirty="0" smtClean="0">
                <a:sym typeface="Wingdings" pitchFamily="2" charset="2"/>
              </a:rPr>
              <a:t> </a:t>
            </a:r>
            <a:r>
              <a:rPr lang="en-US" sz="2800" dirty="0" err="1" smtClean="0">
                <a:sym typeface="Wingdings" pitchFamily="2" charset="2"/>
              </a:rPr>
              <a:t>Zeit</a:t>
            </a:r>
            <a:r>
              <a:rPr lang="en-US" sz="2800" dirty="0" smtClean="0">
                <a:sym typeface="Wingdings" pitchFamily="2" charset="2"/>
              </a:rPr>
              <a:t> </a:t>
            </a:r>
            <a:r>
              <a:rPr lang="en-US" sz="2800" dirty="0" err="1" smtClean="0">
                <a:sym typeface="Wingdings" pitchFamily="2" charset="2"/>
              </a:rPr>
              <a:t>möglich</a:t>
            </a:r>
            <a:endParaRPr lang="en-US" sz="2800" dirty="0" smtClean="0">
              <a:sym typeface="Wingdings" pitchFamily="2" charset="2"/>
            </a:endParaRPr>
          </a:p>
          <a:p>
            <a:pPr lvl="1"/>
            <a:r>
              <a:rPr lang="en-US" sz="2800" dirty="0" err="1" smtClean="0">
                <a:sym typeface="Wingdings" pitchFamily="2" charset="2"/>
              </a:rPr>
              <a:t>Vermutung</a:t>
            </a:r>
            <a:r>
              <a:rPr lang="en-US" sz="2800" dirty="0" smtClean="0">
                <a:sym typeface="Wingdings" pitchFamily="2" charset="2"/>
              </a:rPr>
              <a:t> </a:t>
            </a:r>
            <a:r>
              <a:rPr lang="en-US" sz="2800" dirty="0" err="1" smtClean="0">
                <a:sym typeface="Wingdings" pitchFamily="2" charset="2"/>
              </a:rPr>
              <a:t>aus</a:t>
            </a:r>
            <a:r>
              <a:rPr lang="en-US" sz="2800" dirty="0" smtClean="0">
                <a:sym typeface="Wingdings" pitchFamily="2" charset="2"/>
              </a:rPr>
              <a:t> </a:t>
            </a:r>
            <a:r>
              <a:rPr lang="en-US" sz="2800" dirty="0" err="1" smtClean="0">
                <a:sym typeface="Wingdings" pitchFamily="2" charset="2"/>
              </a:rPr>
              <a:t>der</a:t>
            </a:r>
            <a:r>
              <a:rPr lang="en-US" sz="2800" dirty="0" smtClean="0">
                <a:sym typeface="Wingdings" pitchFamily="2" charset="2"/>
              </a:rPr>
              <a:t> </a:t>
            </a:r>
            <a:r>
              <a:rPr lang="en-US" sz="2800" dirty="0" err="1" smtClean="0">
                <a:sym typeface="Wingdings" pitchFamily="2" charset="2"/>
              </a:rPr>
              <a:t>Theoretischen</a:t>
            </a:r>
            <a:r>
              <a:rPr lang="en-US" sz="2800" dirty="0" smtClean="0">
                <a:sym typeface="Wingdings" pitchFamily="2" charset="2"/>
              </a:rPr>
              <a:t> </a:t>
            </a:r>
            <a:r>
              <a:rPr lang="en-US" sz="2800" dirty="0" err="1" smtClean="0">
                <a:sym typeface="Wingdings" pitchFamily="2" charset="2"/>
              </a:rPr>
              <a:t>Informatik</a:t>
            </a:r>
            <a:r>
              <a:rPr lang="en-US" sz="2800" dirty="0" smtClean="0">
                <a:sym typeface="Wingdings" pitchFamily="2" charset="2"/>
              </a:rPr>
              <a:t>: Es </a:t>
            </a:r>
            <a:r>
              <a:rPr lang="en-US" sz="2800" dirty="0" err="1" smtClean="0">
                <a:sym typeface="Wingdings" pitchFamily="2" charset="2"/>
              </a:rPr>
              <a:t>existiert</a:t>
            </a:r>
            <a:r>
              <a:rPr lang="en-US" sz="2800" dirty="0" smtClean="0">
                <a:sym typeface="Wingdings" pitchFamily="2" charset="2"/>
              </a:rPr>
              <a:t> </a:t>
            </a:r>
            <a:r>
              <a:rPr lang="en-US" sz="2800" dirty="0" err="1" smtClean="0">
                <a:sym typeface="Wingdings" pitchFamily="2" charset="2"/>
              </a:rPr>
              <a:t>kein</a:t>
            </a:r>
            <a:r>
              <a:rPr lang="en-US" sz="2800" dirty="0" smtClean="0">
                <a:sym typeface="Wingdings" pitchFamily="2" charset="2"/>
              </a:rPr>
              <a:t> </a:t>
            </a:r>
            <a:r>
              <a:rPr lang="en-US" sz="2800" dirty="0" err="1" smtClean="0">
                <a:sym typeface="Wingdings" pitchFamily="2" charset="2"/>
              </a:rPr>
              <a:t>effizienter</a:t>
            </a:r>
            <a:r>
              <a:rPr lang="en-US" sz="2800" dirty="0" smtClean="0">
                <a:sym typeface="Wingdings" pitchFamily="2" charset="2"/>
              </a:rPr>
              <a:t> </a:t>
            </a:r>
            <a:r>
              <a:rPr lang="en-US" sz="2800" dirty="0" err="1" smtClean="0">
                <a:sym typeface="Wingdings" pitchFamily="2" charset="2"/>
              </a:rPr>
              <a:t>Algorithmus</a:t>
            </a:r>
            <a:r>
              <a:rPr lang="en-US" sz="2800" dirty="0" smtClean="0">
                <a:sym typeface="Wingdings" pitchFamily="2" charset="2"/>
              </a:rPr>
              <a:t> </a:t>
            </a:r>
            <a:r>
              <a:rPr lang="en-US" sz="2800" dirty="0" err="1" smtClean="0">
                <a:sym typeface="Wingdings" pitchFamily="2" charset="2"/>
              </a:rPr>
              <a:t>dafür</a:t>
            </a:r>
            <a:r>
              <a:rPr lang="en-US" sz="2800" dirty="0" smtClean="0">
                <a:sym typeface="Wingdings" pitchFamily="2" charset="2"/>
              </a:rPr>
              <a:t>.</a:t>
            </a:r>
          </a:p>
          <a:p>
            <a:pPr lvl="1"/>
            <a:r>
              <a:rPr lang="en-US" sz="2800" dirty="0" smtClean="0">
                <a:sym typeface="Wingdings" pitchFamily="2" charset="2"/>
                <a:hlinkClick r:id="rId3"/>
              </a:rPr>
              <a:t>http://qwiki.stanford.edu/wiki/Complexity_Zoo</a:t>
            </a:r>
            <a:endParaRPr lang="en-US" sz="2800" dirty="0" smtClean="0">
              <a:sym typeface="Wingdings" pitchFamily="2" charset="2"/>
            </a:endParaRPr>
          </a:p>
          <a:p>
            <a:pPr lvl="2">
              <a:buNone/>
            </a:pPr>
            <a:r>
              <a:rPr lang="en-US" sz="2400" dirty="0" smtClean="0">
                <a:sym typeface="Wingdings" pitchFamily="2" charset="2"/>
              </a:rPr>
              <a:t>	</a:t>
            </a:r>
            <a:r>
              <a:rPr lang="en-US" sz="2400" dirty="0" err="1" smtClean="0">
                <a:sym typeface="Wingdings" pitchFamily="2" charset="2"/>
              </a:rPr>
              <a:t>kennt</a:t>
            </a:r>
            <a:r>
              <a:rPr lang="en-US" sz="2400" dirty="0" smtClean="0">
                <a:sym typeface="Wingdings" pitchFamily="2" charset="2"/>
              </a:rPr>
              <a:t> </a:t>
            </a:r>
            <a:r>
              <a:rPr lang="en-US" sz="2400" dirty="0" err="1" smtClean="0">
                <a:sym typeface="Wingdings" pitchFamily="2" charset="2"/>
              </a:rPr>
              <a:t>bisher</a:t>
            </a:r>
            <a:r>
              <a:rPr lang="en-US" sz="2400" dirty="0" smtClean="0">
                <a:sym typeface="Wingdings" pitchFamily="2" charset="2"/>
              </a:rPr>
              <a:t> 468 </a:t>
            </a:r>
            <a:r>
              <a:rPr lang="en-US" sz="2400" dirty="0" err="1" smtClean="0">
                <a:sym typeface="Wingdings" pitchFamily="2" charset="2"/>
              </a:rPr>
              <a:t>verschiedene</a:t>
            </a:r>
            <a:r>
              <a:rPr lang="en-US" sz="2400" dirty="0" smtClean="0">
                <a:sym typeface="Wingdings" pitchFamily="2" charset="2"/>
              </a:rPr>
              <a:t> </a:t>
            </a:r>
            <a:r>
              <a:rPr lang="en-US" sz="2400" dirty="0" err="1" smtClean="0">
                <a:sym typeface="Wingdings" pitchFamily="2" charset="2"/>
              </a:rPr>
              <a:t>Problemhärten</a:t>
            </a:r>
            <a:r>
              <a:rPr lang="en-US" sz="2400" dirty="0" smtClean="0">
                <a:sym typeface="Wingdings" pitchFamily="2" charset="2"/>
              </a:rPr>
              <a:t>.</a:t>
            </a:r>
          </a:p>
          <a:p>
            <a:pPr>
              <a:buNone/>
            </a:pPr>
            <a:endParaRPr lang="de-DE" sz="3200"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nun?</a:t>
            </a:r>
            <a:endParaRPr lang="de-DE" dirty="0"/>
          </a:p>
        </p:txBody>
      </p:sp>
      <p:sp>
        <p:nvSpPr>
          <p:cNvPr id="3" name="Textplatzhalter 2"/>
          <p:cNvSpPr>
            <a:spLocks noGrp="1"/>
          </p:cNvSpPr>
          <p:nvPr>
            <p:ph type="body" sz="quarter" idx="10"/>
          </p:nvPr>
        </p:nvSpPr>
        <p:spPr>
          <a:xfrm>
            <a:off x="428625" y="1142984"/>
            <a:ext cx="8286750" cy="5000660"/>
          </a:xfrm>
        </p:spPr>
        <p:txBody>
          <a:bodyPr/>
          <a:lstStyle/>
          <a:p>
            <a:r>
              <a:rPr lang="de-DE" sz="3600" dirty="0" smtClean="0"/>
              <a:t>Zufriedengeben mit schneller aber hinreichend guter Näherungslösung</a:t>
            </a:r>
          </a:p>
          <a:p>
            <a:pPr lvl="1"/>
            <a:r>
              <a:rPr lang="de-DE" sz="3200" dirty="0" smtClean="0"/>
              <a:t>Deterministische Verfahren </a:t>
            </a:r>
          </a:p>
          <a:p>
            <a:pPr lvl="2"/>
            <a:r>
              <a:rPr lang="de-DE" sz="2800" dirty="0" smtClean="0"/>
              <a:t>Mit „Güte-Faktor“</a:t>
            </a:r>
          </a:p>
          <a:p>
            <a:pPr lvl="2"/>
            <a:r>
              <a:rPr lang="de-DE" sz="2800" dirty="0" smtClean="0"/>
              <a:t>Meist nur für standardisierte Probleme</a:t>
            </a:r>
          </a:p>
          <a:p>
            <a:pPr lvl="1"/>
            <a:r>
              <a:rPr lang="de-DE" sz="3200" dirty="0" smtClean="0"/>
              <a:t>Nichtdeterministische Verfahren</a:t>
            </a:r>
          </a:p>
          <a:p>
            <a:pPr lvl="2"/>
            <a:r>
              <a:rPr lang="de-DE" sz="2800" dirty="0" smtClean="0"/>
              <a:t>Fast überall anwendbar</a:t>
            </a:r>
          </a:p>
          <a:p>
            <a:pPr lvl="2"/>
            <a:r>
              <a:rPr lang="de-DE" sz="2800" dirty="0" smtClean="0"/>
              <a:t>Viele Parameter</a:t>
            </a:r>
          </a:p>
          <a:p>
            <a:pPr lvl="2"/>
            <a:r>
              <a:rPr lang="de-DE" sz="2800" dirty="0" smtClean="0"/>
              <a:t>Operative Optimierung möglich</a:t>
            </a:r>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571472" y="2285992"/>
            <a:ext cx="8001000" cy="1143000"/>
          </a:xfrm>
        </p:spPr>
        <p:txBody>
          <a:bodyPr/>
          <a:lstStyle/>
          <a:p>
            <a:r>
              <a:rPr lang="de-DE" dirty="0" smtClean="0"/>
              <a:t>Die Umwelt schonen und </a:t>
            </a:r>
          </a:p>
          <a:p>
            <a:r>
              <a:rPr lang="de-DE" dirty="0" smtClean="0"/>
              <a:t>gleichzeitig Kosten sparen</a:t>
            </a:r>
          </a:p>
          <a:p>
            <a:endParaRPr lang="de-DE" dirty="0"/>
          </a:p>
        </p:txBody>
      </p:sp>
      <p:sp>
        <p:nvSpPr>
          <p:cNvPr id="3" name="Textplatzhalter 2"/>
          <p:cNvSpPr>
            <a:spLocks noGrp="1"/>
          </p:cNvSpPr>
          <p:nvPr>
            <p:ph type="body" sz="quarter" idx="14"/>
          </p:nvPr>
        </p:nvSpPr>
        <p:spPr/>
        <p:txBody>
          <a:bodyPr/>
          <a:lstStyle/>
          <a:p>
            <a:r>
              <a:rPr lang="de-DE" dirty="0" smtClean="0"/>
              <a:t>Tourenoptimierung in „Dynamics NAV“</a:t>
            </a:r>
            <a:endParaRPr lang="de-DE" dirty="0"/>
          </a:p>
        </p:txBody>
      </p:sp>
      <p:sp>
        <p:nvSpPr>
          <p:cNvPr id="4" name="Textplatzhalter 3"/>
          <p:cNvSpPr>
            <a:spLocks noGrp="1"/>
          </p:cNvSpPr>
          <p:nvPr>
            <p:ph type="body" sz="quarter" idx="15"/>
          </p:nvPr>
        </p:nvSpPr>
        <p:spPr/>
        <p:txBody>
          <a:bodyPr/>
          <a:lstStyle/>
          <a:p>
            <a:r>
              <a:rPr lang="de-DE" dirty="0" smtClean="0"/>
              <a:t>Steffen </a:t>
            </a:r>
            <a:r>
              <a:rPr lang="de-DE" dirty="0" err="1" smtClean="0"/>
              <a:t>Forkmann</a:t>
            </a:r>
            <a:endParaRPr lang="de-DE" dirty="0" smtClean="0"/>
          </a:p>
          <a:p>
            <a:r>
              <a:rPr lang="de-DE" dirty="0" err="1" smtClean="0"/>
              <a:t>msu</a:t>
            </a:r>
            <a:r>
              <a:rPr lang="de-DE" dirty="0" smtClean="0"/>
              <a:t> </a:t>
            </a:r>
            <a:r>
              <a:rPr lang="de-DE" dirty="0" err="1" smtClean="0"/>
              <a:t>solutions</a:t>
            </a:r>
            <a:r>
              <a:rPr lang="de-DE" dirty="0" smtClean="0"/>
              <a:t> GmbH</a:t>
            </a:r>
          </a:p>
          <a:p>
            <a:r>
              <a:rPr lang="de-DE" dirty="0" smtClean="0"/>
              <a:t>Bioinformatik</a:t>
            </a:r>
            <a:endParaRPr lang="de-DE"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p:cBhvr override="childStyle">
                                        <p:cTn id="6" dur="500" fill="hold"/>
                                        <p:tgtEl>
                                          <p:spTgt spid="4">
                                            <p:txEl>
                                              <p:pRg st="2" end="2"/>
                                            </p:txEl>
                                          </p:spTgt>
                                        </p:tgtEl>
                                        <p:attrNameLst>
                                          <p:attrName>style.color</p:attrName>
                                        </p:attrNameLst>
                                      </p:cBhvr>
                                      <p:to>
                                        <a:schemeClr val="accent2"/>
                                      </p:to>
                                    </p:animClr>
                                    <p:animClr clrSpc="rgb">
                                      <p:cBhvr>
                                        <p:cTn id="7" dur="500" fill="hold"/>
                                        <p:tgtEl>
                                          <p:spTgt spid="4">
                                            <p:txEl>
                                              <p:pRg st="2" end="2"/>
                                            </p:txEl>
                                          </p:spTgt>
                                        </p:tgtEl>
                                        <p:attrNameLst>
                                          <p:attrName>fillcolor</p:attrName>
                                        </p:attrNameLst>
                                      </p:cBhvr>
                                      <p:to>
                                        <a:schemeClr val="accent2"/>
                                      </p:to>
                                    </p:animClr>
                                    <p:set>
                                      <p:cBhvr>
                                        <p:cTn id="8" dur="500" fill="hold"/>
                                        <p:tgtEl>
                                          <p:spTgt spid="4">
                                            <p:txEl>
                                              <p:pRg st="2" end="2"/>
                                            </p:txEl>
                                          </p:spTgt>
                                        </p:tgtEl>
                                        <p:attrNameLst>
                                          <p:attrName>fill.type</p:attrName>
                                        </p:attrNameLst>
                                      </p:cBhvr>
                                      <p:to>
                                        <p:strVal val="solid"/>
                                      </p:to>
                                    </p:set>
                                    <p:anim to="1.5" calcmode="lin" valueType="num">
                                      <p:cBhvr override="childStyle">
                                        <p:cTn id="9" dur="500" fill="hold"/>
                                        <p:tgtEl>
                                          <p:spTgt spid="4">
                                            <p:txEl>
                                              <p:pRg st="2" end="2"/>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Einfache Methode</a:t>
            </a:r>
            <a:endParaRPr lang="de-DE" dirty="0"/>
          </a:p>
        </p:txBody>
      </p:sp>
      <p:sp>
        <p:nvSpPr>
          <p:cNvPr id="3" name="Textplatzhalter 2"/>
          <p:cNvSpPr>
            <a:spLocks noGrp="1"/>
          </p:cNvSpPr>
          <p:nvPr>
            <p:ph type="body" sz="quarter" idx="10"/>
          </p:nvPr>
        </p:nvSpPr>
        <p:spPr/>
        <p:txBody>
          <a:bodyPr/>
          <a:lstStyle/>
          <a:p>
            <a:r>
              <a:rPr lang="de-DE" sz="3600" dirty="0" smtClean="0"/>
              <a:t>„Hill </a:t>
            </a:r>
            <a:r>
              <a:rPr lang="de-DE" sz="3600" dirty="0" err="1" smtClean="0"/>
              <a:t>Climbing</a:t>
            </a:r>
            <a:r>
              <a:rPr lang="de-DE" sz="3600" dirty="0" smtClean="0"/>
              <a:t>“ (</a:t>
            </a:r>
            <a:r>
              <a:rPr lang="de-DE" sz="3600" dirty="0" err="1" smtClean="0"/>
              <a:t>Gradientenmethode</a:t>
            </a:r>
            <a:r>
              <a:rPr lang="de-DE" sz="3600" dirty="0" smtClean="0"/>
              <a:t>):</a:t>
            </a:r>
          </a:p>
          <a:p>
            <a:pPr marL="971550" lvl="1" indent="-514350">
              <a:buFont typeface="+mj-lt"/>
              <a:buAutoNum type="arabicPeriod"/>
            </a:pPr>
            <a:r>
              <a:rPr lang="de-DE" sz="3200" dirty="0" smtClean="0"/>
              <a:t>Bestimme zufällige Ausgangslösung</a:t>
            </a:r>
          </a:p>
          <a:p>
            <a:pPr marL="971550" lvl="1" indent="-514350">
              <a:buFont typeface="+mj-lt"/>
              <a:buAutoNum type="arabicPeriod"/>
            </a:pPr>
            <a:r>
              <a:rPr lang="de-DE" sz="3200" dirty="0" smtClean="0"/>
              <a:t>Berechne die Zielfunktionswerte innerhalb der Nachbarschaft</a:t>
            </a:r>
          </a:p>
          <a:p>
            <a:pPr marL="971550" lvl="1" indent="-514350">
              <a:buFont typeface="+mj-lt"/>
              <a:buAutoNum type="arabicPeriod"/>
            </a:pPr>
            <a:r>
              <a:rPr lang="de-DE" sz="3200" dirty="0" smtClean="0"/>
              <a:t>Folge der Richtung des steilsten Anstiegs mit Wahrscheinlichkeit p</a:t>
            </a:r>
          </a:p>
          <a:p>
            <a:pPr marL="1371600" lvl="2" indent="-514350"/>
            <a:r>
              <a:rPr lang="de-DE" sz="3000" dirty="0" smtClean="0"/>
              <a:t>Ansonsten andere Richtung</a:t>
            </a:r>
          </a:p>
          <a:p>
            <a:pPr marL="971550" lvl="1" indent="-514350">
              <a:buFont typeface="+mj-lt"/>
              <a:buAutoNum type="arabicPeriod"/>
            </a:pPr>
            <a:r>
              <a:rPr lang="de-DE" sz="3200" dirty="0" smtClean="0"/>
              <a:t>Gehe zu 2.</a:t>
            </a:r>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Hill-</a:t>
            </a:r>
            <a:r>
              <a:rPr lang="de-DE" dirty="0" err="1" smtClean="0"/>
              <a:t>Climbing</a:t>
            </a:r>
            <a:endParaRPr lang="de-DE" dirty="0"/>
          </a:p>
        </p:txBody>
      </p:sp>
      <p:sp>
        <p:nvSpPr>
          <p:cNvPr id="3" name="Textplatzhalter 2"/>
          <p:cNvSpPr>
            <a:spLocks noGrp="1"/>
          </p:cNvSpPr>
          <p:nvPr>
            <p:ph type="body" sz="quarter" idx="10"/>
          </p:nvPr>
        </p:nvSpPr>
        <p:spPr/>
        <p:txBody>
          <a:bodyPr/>
          <a:lstStyle/>
          <a:p>
            <a:endParaRPr lang="de-DE"/>
          </a:p>
        </p:txBody>
      </p:sp>
      <p:pic>
        <p:nvPicPr>
          <p:cNvPr id="4" name="Picture 5"/>
          <p:cNvPicPr>
            <a:picLocks noChangeAspect="1" noChangeArrowheads="1"/>
          </p:cNvPicPr>
          <p:nvPr/>
        </p:nvPicPr>
        <p:blipFill>
          <a:blip r:embed="rId3"/>
          <a:srcRect/>
          <a:stretch>
            <a:fillRect/>
          </a:stretch>
        </p:blipFill>
        <p:spPr bwMode="auto">
          <a:xfrm>
            <a:off x="592138" y="1420813"/>
            <a:ext cx="7410450" cy="4175125"/>
          </a:xfrm>
          <a:prstGeom prst="rect">
            <a:avLst/>
          </a:prstGeom>
          <a:noFill/>
          <a:ln w="12700" cap="sq">
            <a:noFill/>
            <a:miter lim="800000"/>
            <a:headEnd type="none" w="sm" len="sm"/>
            <a:tailEnd type="none" w="sm" len="sm"/>
          </a:ln>
        </p:spPr>
      </p:pic>
      <p:sp>
        <p:nvSpPr>
          <p:cNvPr id="5" name="Multiplizieren 4"/>
          <p:cNvSpPr/>
          <p:nvPr/>
        </p:nvSpPr>
        <p:spPr>
          <a:xfrm>
            <a:off x="2235200" y="5106988"/>
            <a:ext cx="219075" cy="36671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 name="Textfeld 9"/>
          <p:cNvSpPr txBox="1">
            <a:spLocks noChangeArrowheads="1"/>
          </p:cNvSpPr>
          <p:nvPr/>
        </p:nvSpPr>
        <p:spPr bwMode="auto">
          <a:xfrm>
            <a:off x="4500562" y="1500174"/>
            <a:ext cx="2592388" cy="369888"/>
          </a:xfrm>
          <a:prstGeom prst="rect">
            <a:avLst/>
          </a:prstGeom>
          <a:noFill/>
          <a:ln w="9525">
            <a:noFill/>
            <a:miter lim="800000"/>
            <a:headEnd/>
            <a:tailEnd/>
          </a:ln>
        </p:spPr>
        <p:txBody>
          <a:bodyPr>
            <a:spAutoFit/>
          </a:bodyPr>
          <a:lstStyle/>
          <a:p>
            <a:r>
              <a:rPr lang="de-DE" dirty="0"/>
              <a:t>Optimierungskriterium</a:t>
            </a:r>
          </a:p>
        </p:txBody>
      </p:sp>
      <p:sp>
        <p:nvSpPr>
          <p:cNvPr id="7" name="Textfeld 10"/>
          <p:cNvSpPr txBox="1">
            <a:spLocks noChangeArrowheads="1"/>
          </p:cNvSpPr>
          <p:nvPr/>
        </p:nvSpPr>
        <p:spPr bwMode="auto">
          <a:xfrm>
            <a:off x="6357950" y="2857496"/>
            <a:ext cx="1570037" cy="369888"/>
          </a:xfrm>
          <a:prstGeom prst="rect">
            <a:avLst/>
          </a:prstGeom>
          <a:noFill/>
          <a:ln w="9525">
            <a:noFill/>
            <a:miter lim="800000"/>
            <a:headEnd/>
            <a:tailEnd/>
          </a:ln>
        </p:spPr>
        <p:txBody>
          <a:bodyPr>
            <a:spAutoFit/>
          </a:bodyPr>
          <a:lstStyle/>
          <a:p>
            <a:r>
              <a:rPr lang="de-DE" dirty="0"/>
              <a:t>Lösungsraum</a:t>
            </a:r>
          </a:p>
        </p:txBody>
      </p:sp>
      <p:sp>
        <p:nvSpPr>
          <p:cNvPr id="8" name="Textfeld 7"/>
          <p:cNvSpPr txBox="1">
            <a:spLocks noChangeArrowheads="1"/>
          </p:cNvSpPr>
          <p:nvPr/>
        </p:nvSpPr>
        <p:spPr bwMode="auto">
          <a:xfrm>
            <a:off x="642910" y="1857364"/>
            <a:ext cx="3651250" cy="646112"/>
          </a:xfrm>
          <a:prstGeom prst="rect">
            <a:avLst/>
          </a:prstGeom>
          <a:noFill/>
          <a:ln w="9525">
            <a:noFill/>
            <a:miter lim="800000"/>
            <a:headEnd/>
            <a:tailEnd/>
          </a:ln>
        </p:spPr>
        <p:txBody>
          <a:bodyPr>
            <a:spAutoFit/>
          </a:bodyPr>
          <a:lstStyle/>
          <a:p>
            <a:r>
              <a:rPr lang="de-DE" dirty="0"/>
              <a:t>Anstieg &lt; 0 in alle Richtungen</a:t>
            </a:r>
          </a:p>
          <a:p>
            <a:r>
              <a:rPr lang="de-DE" dirty="0"/>
              <a:t>„Lokales Maximum“</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6.11111E-6 -1.48148E-6 L 0.0073 -0.16528 L 0.01442 -0.26204 L 0.02275 -0.31759 L 0.03334 -0.36829 L 0.04532 -0.39213 L 0.05487 -0.39051 L 0.08577 -0.33195 L 0.05834 -0.38588 L 0.05244 -0.39213 L 0.03942 -0.3875 L 0.02397 -0.33033 L 0.04167 -0.38889 L 0.05001 -0.39051 L 0.05956 -0.38426 L 0.08699 -0.32547 L 0.05834 -0.3875 L 0.04775 -0.39051 L 0.03699 -0.37778 L 0.02397 -0.32709 L 0.03334 -0.36829 L 0.04532 -0.38889 L 0.05244 -0.39051 " pathEditMode="relative" ptsTypes="AAAAAAAAAAAAAAAAAAAAAAA">
                                      <p:cBhvr>
                                        <p:cTn id="6" dur="3000" fill="hold"/>
                                        <p:tgtEl>
                                          <p:spTgt spid="5"/>
                                        </p:tgtEl>
                                        <p:attrNameLst>
                                          <p:attrName>ppt_x</p:attrName>
                                          <p:attrName>ppt_y</p:attrName>
                                        </p:attrNameLst>
                                      </p:cBhvr>
                                    </p:animMotion>
                                  </p:childTnLst>
                                </p:cTn>
                              </p:par>
                            </p:childTnLst>
                          </p:cTn>
                        </p:par>
                        <p:par>
                          <p:cTn id="7" fill="hold">
                            <p:stCondLst>
                              <p:cond delay="3000"/>
                            </p:stCondLst>
                            <p:childTnLst>
                              <p:par>
                                <p:cTn id="8" presetID="3" presetClass="entr" presetSubtype="1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Probleme beim Hill-</a:t>
            </a:r>
            <a:r>
              <a:rPr lang="de-DE" dirty="0" err="1" smtClean="0"/>
              <a:t>Climbing</a:t>
            </a:r>
            <a:endParaRPr lang="de-DE" dirty="0"/>
          </a:p>
        </p:txBody>
      </p:sp>
      <p:sp>
        <p:nvSpPr>
          <p:cNvPr id="3" name="Textplatzhalter 2"/>
          <p:cNvSpPr>
            <a:spLocks noGrp="1"/>
          </p:cNvSpPr>
          <p:nvPr>
            <p:ph type="body" sz="quarter" idx="10"/>
          </p:nvPr>
        </p:nvSpPr>
        <p:spPr/>
        <p:txBody>
          <a:bodyPr/>
          <a:lstStyle/>
          <a:p>
            <a:r>
              <a:rPr lang="de-DE" sz="3200" dirty="0" smtClean="0"/>
              <a:t>Stark abhängig von Startposition</a:t>
            </a:r>
          </a:p>
          <a:p>
            <a:r>
              <a:rPr lang="de-DE" sz="3200" dirty="0" smtClean="0"/>
              <a:t>Lokale Maxima</a:t>
            </a:r>
          </a:p>
          <a:p>
            <a:r>
              <a:rPr lang="de-DE" sz="3200" dirty="0" smtClean="0"/>
              <a:t>„Plateaus“: Ebenen gleich schlechter Lösungen, weit weg von einem Maximum</a:t>
            </a:r>
          </a:p>
          <a:p>
            <a:r>
              <a:rPr lang="de-DE" sz="3200" dirty="0" smtClean="0"/>
              <a:t>Abbruchkriterium</a:t>
            </a:r>
          </a:p>
          <a:p>
            <a:pPr lvl="1"/>
            <a:r>
              <a:rPr lang="de-DE" sz="2800" dirty="0" smtClean="0"/>
              <a:t>Wann bin ich „nah am globalen Optimum“?</a:t>
            </a:r>
          </a:p>
          <a:p>
            <a:endParaRPr lang="de-DE" sz="3200" dirty="0"/>
          </a:p>
        </p:txBody>
      </p:sp>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Heuristiken und Meta-Heuristiken</a:t>
            </a:r>
            <a:endParaRPr lang="de-DE" dirty="0"/>
          </a:p>
        </p:txBody>
      </p:sp>
      <p:sp>
        <p:nvSpPr>
          <p:cNvPr id="3" name="Textplatzhalter 2"/>
          <p:cNvSpPr>
            <a:spLocks noGrp="1"/>
          </p:cNvSpPr>
          <p:nvPr>
            <p:ph type="body" sz="quarter" idx="10"/>
          </p:nvPr>
        </p:nvSpPr>
        <p:spPr/>
        <p:txBody>
          <a:bodyPr/>
          <a:lstStyle/>
          <a:p>
            <a:r>
              <a:rPr lang="de-DE" sz="3200" dirty="0" smtClean="0"/>
              <a:t>Heuristik:</a:t>
            </a:r>
          </a:p>
          <a:p>
            <a:pPr lvl="1"/>
            <a:r>
              <a:rPr lang="de-DE" sz="2800" dirty="0" smtClean="0"/>
              <a:t>Plausible problemspezifische Lösungsidee ohne Optimalitätsgarantie</a:t>
            </a:r>
          </a:p>
          <a:p>
            <a:pPr lvl="1"/>
            <a:r>
              <a:rPr lang="de-DE" sz="2800" dirty="0" smtClean="0"/>
              <a:t>Benötigt viel weniger Rechenzeit als „</a:t>
            </a:r>
            <a:r>
              <a:rPr lang="de-DE" sz="2800" dirty="0" err="1" smtClean="0"/>
              <a:t>Brute</a:t>
            </a:r>
            <a:r>
              <a:rPr lang="de-DE" sz="2800" dirty="0" smtClean="0"/>
              <a:t>-Force“</a:t>
            </a:r>
          </a:p>
          <a:p>
            <a:pPr lvl="1"/>
            <a:r>
              <a:rPr lang="de-DE" sz="2800" dirty="0" smtClean="0"/>
              <a:t>Im Allgemeinen nur suboptimale Lösungen</a:t>
            </a:r>
          </a:p>
          <a:p>
            <a:r>
              <a:rPr lang="de-DE" sz="3200" dirty="0" smtClean="0"/>
              <a:t>Meta-Heuristik:</a:t>
            </a:r>
          </a:p>
          <a:p>
            <a:pPr lvl="1"/>
            <a:r>
              <a:rPr lang="de-DE" sz="2800" dirty="0" smtClean="0"/>
              <a:t>Übergeordneter Steuerungsprozess</a:t>
            </a:r>
          </a:p>
          <a:p>
            <a:pPr lvl="1"/>
            <a:r>
              <a:rPr lang="de-DE" sz="2800" dirty="0" smtClean="0"/>
              <a:t>Weitgehend problemunabhängig</a:t>
            </a:r>
          </a:p>
        </p:txBody>
      </p:sp>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Springerproblem</a:t>
            </a:r>
            <a:endParaRPr lang="de-DE" dirty="0"/>
          </a:p>
        </p:txBody>
      </p:sp>
      <p:pic>
        <p:nvPicPr>
          <p:cNvPr id="83970" name="Picture 2"/>
          <p:cNvPicPr>
            <a:picLocks noChangeAspect="1" noChangeArrowheads="1"/>
          </p:cNvPicPr>
          <p:nvPr/>
        </p:nvPicPr>
        <p:blipFill>
          <a:blip r:embed="rId3"/>
          <a:srcRect/>
          <a:stretch>
            <a:fillRect/>
          </a:stretch>
        </p:blipFill>
        <p:spPr bwMode="auto">
          <a:xfrm>
            <a:off x="4929190" y="1142984"/>
            <a:ext cx="3143272" cy="3143272"/>
          </a:xfrm>
          <a:prstGeom prst="rect">
            <a:avLst/>
          </a:prstGeom>
          <a:noFill/>
          <a:ln w="9525">
            <a:noFill/>
            <a:miter lim="800000"/>
            <a:headEnd/>
            <a:tailEnd/>
          </a:ln>
          <a:effectLst/>
        </p:spPr>
      </p:pic>
      <p:sp>
        <p:nvSpPr>
          <p:cNvPr id="12" name="Inhaltsplatzhalter 11"/>
          <p:cNvSpPr>
            <a:spLocks noGrp="1"/>
          </p:cNvSpPr>
          <p:nvPr>
            <p:ph sz="half" idx="1"/>
          </p:nvPr>
        </p:nvSpPr>
        <p:spPr>
          <a:xfrm>
            <a:off x="214282" y="1142984"/>
            <a:ext cx="4643470" cy="4143404"/>
          </a:xfrm>
        </p:spPr>
        <p:txBody>
          <a:bodyPr/>
          <a:lstStyle/>
          <a:p>
            <a:r>
              <a:rPr lang="de-DE" dirty="0" smtClean="0"/>
              <a:t>Alle 64 Felder eines Schachbrettes sollen mit genau 64 Springerzügen abgedeckt werden</a:t>
            </a:r>
          </a:p>
          <a:p>
            <a:r>
              <a:rPr lang="de-DE" dirty="0" smtClean="0"/>
              <a:t>Über </a:t>
            </a:r>
            <a:r>
              <a:rPr lang="de-DE" dirty="0" err="1" smtClean="0"/>
              <a:t>Backtracking</a:t>
            </a:r>
            <a:r>
              <a:rPr lang="de-DE" dirty="0" smtClean="0"/>
              <a:t>:</a:t>
            </a:r>
          </a:p>
          <a:p>
            <a:pPr lvl="1">
              <a:buFont typeface="+mj-lt"/>
              <a:buAutoNum type="arabicPeriod"/>
            </a:pPr>
            <a:r>
              <a:rPr lang="de-DE" sz="1400" dirty="0" smtClean="0"/>
              <a:t>Ausgangsfeld bestimmen</a:t>
            </a:r>
          </a:p>
          <a:p>
            <a:pPr lvl="1">
              <a:buFont typeface="+mj-lt"/>
              <a:buAutoNum type="arabicPeriod"/>
            </a:pPr>
            <a:r>
              <a:rPr lang="de-DE" sz="1400" dirty="0" smtClean="0"/>
              <a:t>Springerzüge machen</a:t>
            </a:r>
          </a:p>
          <a:p>
            <a:pPr lvl="1">
              <a:buFont typeface="+mj-lt"/>
              <a:buAutoNum type="arabicPeriod"/>
            </a:pPr>
            <a:r>
              <a:rPr lang="de-DE" sz="1400" dirty="0" smtClean="0"/>
              <a:t>Bei "Sackgasse" wird der letzte Zug zurück genommen und ein Alternativfeld gewählt</a:t>
            </a:r>
          </a:p>
          <a:p>
            <a:pPr lvl="1">
              <a:buFont typeface="+mj-lt"/>
              <a:buAutoNum type="arabicPeriod"/>
            </a:pPr>
            <a:r>
              <a:rPr lang="de-DE" sz="1400" dirty="0" smtClean="0"/>
              <a:t>Gibt es von der Sackgasse keine Alternativfelder mehr, muss noch ein Schritt zurück gegangen werden</a:t>
            </a:r>
          </a:p>
          <a:p>
            <a:pPr lvl="1">
              <a:buFont typeface="+mj-lt"/>
              <a:buAutoNum type="arabicPeriod"/>
            </a:pPr>
            <a:r>
              <a:rPr lang="de-DE" sz="1400" dirty="0" smtClean="0"/>
              <a:t>Schritt 2, 3 und 4 solange wiederholen, bis der Gang komplett ist</a:t>
            </a:r>
          </a:p>
        </p:txBody>
      </p:sp>
      <p:graphicFrame>
        <p:nvGraphicFramePr>
          <p:cNvPr id="6" name="Tabelle 5"/>
          <p:cNvGraphicFramePr>
            <a:graphicFrameLocks noGrp="1"/>
          </p:cNvGraphicFramePr>
          <p:nvPr/>
        </p:nvGraphicFramePr>
        <p:xfrm>
          <a:off x="3286116" y="5286388"/>
          <a:ext cx="5572135" cy="548640"/>
        </p:xfrm>
        <a:graphic>
          <a:graphicData uri="http://schemas.openxmlformats.org/drawingml/2006/table">
            <a:tbl>
              <a:tblPr>
                <a:effectLst>
                  <a:outerShdw blurRad="50800" dist="50800" dir="5400000" algn="ctr" rotWithShape="0">
                    <a:srgbClr val="FFC000"/>
                  </a:outerShdw>
                </a:effectLst>
              </a:tblPr>
              <a:tblGrid>
                <a:gridCol w="1393033"/>
                <a:gridCol w="696517"/>
                <a:gridCol w="696517"/>
                <a:gridCol w="696517"/>
                <a:gridCol w="696517"/>
                <a:gridCol w="696517"/>
                <a:gridCol w="696517"/>
              </a:tblGrid>
              <a:tr h="0">
                <a:tc>
                  <a:txBody>
                    <a:bodyPr/>
                    <a:lstStyle/>
                    <a:p>
                      <a:r>
                        <a:rPr lang="de-DE" sz="1200" dirty="0"/>
                        <a:t>Feldgröße</a:t>
                      </a:r>
                    </a:p>
                  </a:txBody>
                  <a:tcPr anchor="ctr">
                    <a:lnL>
                      <a:noFill/>
                    </a:lnL>
                    <a:lnR>
                      <a:noFill/>
                    </a:lnR>
                    <a:lnT>
                      <a:noFill/>
                    </a:lnT>
                    <a:lnB>
                      <a:noFill/>
                    </a:lnB>
                  </a:tcPr>
                </a:tc>
                <a:tc>
                  <a:txBody>
                    <a:bodyPr/>
                    <a:lstStyle/>
                    <a:p>
                      <a:r>
                        <a:rPr lang="de-DE" sz="1200" dirty="0"/>
                        <a:t>5x5</a:t>
                      </a:r>
                    </a:p>
                  </a:txBody>
                  <a:tcPr anchor="ctr">
                    <a:lnL>
                      <a:noFill/>
                    </a:lnL>
                    <a:lnR>
                      <a:noFill/>
                    </a:lnR>
                    <a:lnT>
                      <a:noFill/>
                    </a:lnT>
                    <a:lnB>
                      <a:noFill/>
                    </a:lnB>
                  </a:tcPr>
                </a:tc>
                <a:tc>
                  <a:txBody>
                    <a:bodyPr/>
                    <a:lstStyle/>
                    <a:p>
                      <a:r>
                        <a:rPr lang="de-DE" sz="1200" dirty="0"/>
                        <a:t>6x6</a:t>
                      </a:r>
                    </a:p>
                  </a:txBody>
                  <a:tcPr anchor="ctr">
                    <a:lnL>
                      <a:noFill/>
                    </a:lnL>
                    <a:lnR>
                      <a:noFill/>
                    </a:lnR>
                    <a:lnT>
                      <a:noFill/>
                    </a:lnT>
                    <a:lnB>
                      <a:noFill/>
                    </a:lnB>
                  </a:tcPr>
                </a:tc>
                <a:tc>
                  <a:txBody>
                    <a:bodyPr/>
                    <a:lstStyle/>
                    <a:p>
                      <a:r>
                        <a:rPr lang="de-DE" sz="1200" dirty="0"/>
                        <a:t>7x7</a:t>
                      </a:r>
                    </a:p>
                  </a:txBody>
                  <a:tcPr anchor="ctr">
                    <a:lnL>
                      <a:noFill/>
                    </a:lnL>
                    <a:lnR>
                      <a:noFill/>
                    </a:lnR>
                    <a:lnT>
                      <a:noFill/>
                    </a:lnT>
                    <a:lnB>
                      <a:noFill/>
                    </a:lnB>
                  </a:tcPr>
                </a:tc>
                <a:tc>
                  <a:txBody>
                    <a:bodyPr/>
                    <a:lstStyle/>
                    <a:p>
                      <a:r>
                        <a:rPr lang="de-DE" sz="1200"/>
                        <a:t>8x8</a:t>
                      </a:r>
                    </a:p>
                  </a:txBody>
                  <a:tcPr anchor="ctr">
                    <a:lnL>
                      <a:noFill/>
                    </a:lnL>
                    <a:lnR>
                      <a:noFill/>
                    </a:lnR>
                    <a:lnT>
                      <a:noFill/>
                    </a:lnT>
                    <a:lnB>
                      <a:noFill/>
                    </a:lnB>
                  </a:tcPr>
                </a:tc>
                <a:tc>
                  <a:txBody>
                    <a:bodyPr/>
                    <a:lstStyle/>
                    <a:p>
                      <a:r>
                        <a:rPr lang="de-DE" sz="1200"/>
                        <a:t>9x9</a:t>
                      </a:r>
                    </a:p>
                  </a:txBody>
                  <a:tcPr anchor="ctr">
                    <a:lnL>
                      <a:noFill/>
                    </a:lnL>
                    <a:lnR>
                      <a:noFill/>
                    </a:lnR>
                    <a:lnT>
                      <a:noFill/>
                    </a:lnT>
                    <a:lnB>
                      <a:noFill/>
                    </a:lnB>
                  </a:tcPr>
                </a:tc>
                <a:tc>
                  <a:txBody>
                    <a:bodyPr/>
                    <a:lstStyle/>
                    <a:p>
                      <a:r>
                        <a:rPr lang="de-DE" sz="1200"/>
                        <a:t>10x10 </a:t>
                      </a:r>
                    </a:p>
                  </a:txBody>
                  <a:tcPr anchor="ctr">
                    <a:lnL>
                      <a:noFill/>
                    </a:lnL>
                    <a:lnR>
                      <a:noFill/>
                    </a:lnR>
                    <a:lnT>
                      <a:noFill/>
                    </a:lnT>
                    <a:lnB>
                      <a:noFill/>
                    </a:lnB>
                  </a:tcPr>
                </a:tc>
              </a:tr>
              <a:tr h="0">
                <a:tc>
                  <a:txBody>
                    <a:bodyPr/>
                    <a:lstStyle/>
                    <a:p>
                      <a:r>
                        <a:rPr lang="de-DE" sz="1200"/>
                        <a:t>Laufzeit (in Sek)</a:t>
                      </a:r>
                    </a:p>
                  </a:txBody>
                  <a:tcPr anchor="ctr">
                    <a:lnL>
                      <a:noFill/>
                    </a:lnL>
                    <a:lnR>
                      <a:noFill/>
                    </a:lnR>
                    <a:lnT>
                      <a:noFill/>
                    </a:lnT>
                    <a:lnB>
                      <a:noFill/>
                    </a:lnB>
                  </a:tcPr>
                </a:tc>
                <a:tc>
                  <a:txBody>
                    <a:bodyPr/>
                    <a:lstStyle/>
                    <a:p>
                      <a:r>
                        <a:rPr lang="de-DE" sz="1200" dirty="0" smtClean="0"/>
                        <a:t>20</a:t>
                      </a:r>
                      <a:endParaRPr lang="de-DE" sz="1200" dirty="0"/>
                    </a:p>
                  </a:txBody>
                  <a:tcPr anchor="ctr">
                    <a:lnL>
                      <a:noFill/>
                    </a:lnL>
                    <a:lnR>
                      <a:noFill/>
                    </a:lnR>
                    <a:lnT>
                      <a:noFill/>
                    </a:lnT>
                    <a:lnB>
                      <a:noFill/>
                    </a:lnB>
                  </a:tcPr>
                </a:tc>
                <a:tc>
                  <a:txBody>
                    <a:bodyPr/>
                    <a:lstStyle/>
                    <a:p>
                      <a:r>
                        <a:rPr lang="de-DE" sz="1200" dirty="0" smtClean="0"/>
                        <a:t>500</a:t>
                      </a:r>
                      <a:endParaRPr lang="de-DE" sz="1200" dirty="0"/>
                    </a:p>
                  </a:txBody>
                  <a:tcPr anchor="ctr">
                    <a:lnL>
                      <a:noFill/>
                    </a:lnL>
                    <a:lnR>
                      <a:noFill/>
                    </a:lnR>
                    <a:lnT>
                      <a:noFill/>
                    </a:lnT>
                    <a:lnB>
                      <a:noFill/>
                    </a:lnB>
                  </a:tcPr>
                </a:tc>
                <a:tc>
                  <a:txBody>
                    <a:bodyPr/>
                    <a:lstStyle/>
                    <a:p>
                      <a:r>
                        <a:rPr lang="de-DE" sz="1200" dirty="0" smtClean="0"/>
                        <a:t>30</a:t>
                      </a:r>
                      <a:r>
                        <a:rPr lang="de-DE" sz="1200" baseline="0" dirty="0" smtClean="0"/>
                        <a:t> 000</a:t>
                      </a:r>
                      <a:endParaRPr lang="de-DE" sz="1200" dirty="0"/>
                    </a:p>
                  </a:txBody>
                  <a:tcPr anchor="ctr">
                    <a:lnL>
                      <a:noFill/>
                    </a:lnL>
                    <a:lnR>
                      <a:noFill/>
                    </a:lnR>
                    <a:lnT>
                      <a:noFill/>
                    </a:lnT>
                    <a:lnB>
                      <a:noFill/>
                    </a:lnB>
                  </a:tcPr>
                </a:tc>
                <a:tc>
                  <a:txBody>
                    <a:bodyPr/>
                    <a:lstStyle/>
                    <a:p>
                      <a:r>
                        <a:rPr lang="de-DE" sz="1200" dirty="0"/>
                        <a:t>Tage</a:t>
                      </a:r>
                    </a:p>
                  </a:txBody>
                  <a:tcPr anchor="ctr">
                    <a:lnL>
                      <a:noFill/>
                    </a:lnL>
                    <a:lnR>
                      <a:noFill/>
                    </a:lnR>
                    <a:lnT>
                      <a:noFill/>
                    </a:lnT>
                    <a:lnB>
                      <a:noFill/>
                    </a:lnB>
                  </a:tcPr>
                </a:tc>
                <a:tc>
                  <a:txBody>
                    <a:bodyPr/>
                    <a:lstStyle/>
                    <a:p>
                      <a:r>
                        <a:rPr lang="de-DE" sz="1200" dirty="0"/>
                        <a:t>Monate</a:t>
                      </a:r>
                    </a:p>
                  </a:txBody>
                  <a:tcPr anchor="ctr">
                    <a:lnL>
                      <a:noFill/>
                    </a:lnL>
                    <a:lnR>
                      <a:noFill/>
                    </a:lnR>
                    <a:lnT>
                      <a:noFill/>
                    </a:lnT>
                    <a:lnB>
                      <a:noFill/>
                    </a:lnB>
                  </a:tcPr>
                </a:tc>
                <a:tc>
                  <a:txBody>
                    <a:bodyPr/>
                    <a:lstStyle/>
                    <a:p>
                      <a:r>
                        <a:rPr lang="de-DE" sz="1200" dirty="0"/>
                        <a:t>Jahre </a:t>
                      </a:r>
                    </a:p>
                  </a:txBody>
                  <a:tcPr anchor="ctr">
                    <a:lnL>
                      <a:noFill/>
                    </a:lnL>
                    <a:lnR>
                      <a:noFill/>
                    </a:lnR>
                    <a:lnT>
                      <a:noFill/>
                    </a:lnT>
                    <a:lnB>
                      <a:noFill/>
                    </a:lnB>
                  </a:tcPr>
                </a:tc>
              </a:tr>
            </a:tbl>
          </a:graphicData>
        </a:graphic>
      </p:graphicFrame>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Springerproblem </a:t>
            </a:r>
            <a:br>
              <a:rPr lang="de-DE" dirty="0" smtClean="0"/>
            </a:br>
            <a:r>
              <a:rPr lang="de-DE" sz="1800" dirty="0" smtClean="0"/>
              <a:t>Heuristik nach </a:t>
            </a:r>
            <a:r>
              <a:rPr lang="de-DE" sz="1800" dirty="0" err="1" smtClean="0"/>
              <a:t>Warnsdorff</a:t>
            </a:r>
            <a:r>
              <a:rPr lang="de-DE" sz="1800" dirty="0" smtClean="0"/>
              <a:t> (1823)</a:t>
            </a:r>
            <a:endParaRPr lang="de-DE" dirty="0"/>
          </a:p>
        </p:txBody>
      </p:sp>
      <p:sp>
        <p:nvSpPr>
          <p:cNvPr id="12" name="Inhaltsplatzhalter 11"/>
          <p:cNvSpPr>
            <a:spLocks noGrp="1"/>
          </p:cNvSpPr>
          <p:nvPr>
            <p:ph sz="half" idx="1"/>
          </p:nvPr>
        </p:nvSpPr>
        <p:spPr>
          <a:xfrm>
            <a:off x="214282" y="1428736"/>
            <a:ext cx="4929222" cy="4714908"/>
          </a:xfrm>
        </p:spPr>
        <p:txBody>
          <a:bodyPr/>
          <a:lstStyle/>
          <a:p>
            <a:r>
              <a:rPr lang="de-DE" dirty="0" smtClean="0"/>
              <a:t>Die Felder, die am schwierigsten im Gang unterzubringen sind, sollen </a:t>
            </a:r>
            <a:br>
              <a:rPr lang="de-DE" dirty="0" smtClean="0"/>
            </a:br>
            <a:r>
              <a:rPr lang="de-DE" dirty="0" smtClean="0"/>
              <a:t>als erstes eingefügt werden:</a:t>
            </a:r>
          </a:p>
          <a:p>
            <a:pPr marL="857250" lvl="1" indent="-457200">
              <a:buFont typeface="+mj-lt"/>
              <a:buAutoNum type="arabicPeriod"/>
            </a:pPr>
            <a:r>
              <a:rPr lang="de-DE" sz="1800" dirty="0" smtClean="0"/>
              <a:t>Beliebiges Ausgangsfeld</a:t>
            </a:r>
          </a:p>
          <a:p>
            <a:pPr marL="857250" lvl="1" indent="-457200">
              <a:buFont typeface="+mj-lt"/>
              <a:buAutoNum type="arabicPeriod"/>
            </a:pPr>
            <a:r>
              <a:rPr lang="de-DE" sz="1800" dirty="0" smtClean="0"/>
              <a:t>Zieh auf das Feld, welches die </a:t>
            </a:r>
            <a:r>
              <a:rPr lang="de-DE" sz="1800" u="sng" dirty="0" smtClean="0"/>
              <a:t>wenigsten</a:t>
            </a:r>
            <a:r>
              <a:rPr lang="de-DE" sz="1800" dirty="0" smtClean="0"/>
              <a:t> weiteren Sprungmöglichkeiten besitzt. Bei Gleichheit entscheidet das Los.</a:t>
            </a:r>
          </a:p>
          <a:p>
            <a:pPr marL="857250" lvl="1" indent="-457200">
              <a:buFont typeface="+mj-lt"/>
              <a:buAutoNum type="arabicPeriod"/>
            </a:pPr>
            <a:r>
              <a:rPr lang="de-DE" sz="1800" dirty="0" smtClean="0"/>
              <a:t>Schritt 2 solange wiederholen, </a:t>
            </a:r>
            <a:br>
              <a:rPr lang="de-DE" sz="1800" dirty="0" smtClean="0"/>
            </a:br>
            <a:r>
              <a:rPr lang="de-DE" sz="1800" dirty="0" smtClean="0"/>
              <a:t>bis der Gang komplett ist</a:t>
            </a:r>
          </a:p>
        </p:txBody>
      </p:sp>
      <p:pic>
        <p:nvPicPr>
          <p:cNvPr id="8" name="Inhaltsplatzhalter 7" descr="zyk.GIF"/>
          <p:cNvPicPr>
            <a:picLocks noGrp="1" noChangeAspect="1"/>
          </p:cNvPicPr>
          <p:nvPr>
            <p:ph sz="half" idx="2"/>
          </p:nvPr>
        </p:nvPicPr>
        <p:blipFill>
          <a:blip r:embed="rId3"/>
          <a:stretch>
            <a:fillRect/>
          </a:stretch>
        </p:blipFill>
        <p:spPr>
          <a:xfrm>
            <a:off x="4667250" y="1500187"/>
            <a:ext cx="4000500" cy="4000500"/>
          </a:xfrm>
        </p:spPr>
      </p:pic>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Springerproblem </a:t>
            </a:r>
            <a:br>
              <a:rPr lang="de-DE" dirty="0" smtClean="0"/>
            </a:br>
            <a:r>
              <a:rPr lang="de-DE" sz="1800" dirty="0" smtClean="0"/>
              <a:t>Lösung nach Euler (1758)</a:t>
            </a:r>
            <a:endParaRPr lang="de-DE" dirty="0"/>
          </a:p>
        </p:txBody>
      </p:sp>
      <p:sp>
        <p:nvSpPr>
          <p:cNvPr id="12" name="Inhaltsplatzhalter 11"/>
          <p:cNvSpPr>
            <a:spLocks noGrp="1"/>
          </p:cNvSpPr>
          <p:nvPr>
            <p:ph sz="half" idx="1"/>
          </p:nvPr>
        </p:nvSpPr>
        <p:spPr>
          <a:xfrm>
            <a:off x="214282" y="1428736"/>
            <a:ext cx="4429156" cy="4714908"/>
          </a:xfrm>
        </p:spPr>
        <p:txBody>
          <a:bodyPr/>
          <a:lstStyle/>
          <a:p>
            <a:r>
              <a:rPr lang="de-DE" dirty="0" smtClean="0"/>
              <a:t>Zerlege das Schachbrett in geeignete Teilbereiche</a:t>
            </a:r>
          </a:p>
          <a:p>
            <a:r>
              <a:rPr lang="de-DE" dirty="0" smtClean="0"/>
              <a:t>Lösung über Symmetrien</a:t>
            </a:r>
          </a:p>
          <a:p>
            <a:r>
              <a:rPr lang="en-US" sz="1800" dirty="0" smtClean="0"/>
              <a:t>Conrad et al: Solution of the knight's Hamiltonian path problem on chessboards; </a:t>
            </a:r>
            <a:r>
              <a:rPr lang="de-DE" sz="1800" dirty="0" err="1" smtClean="0"/>
              <a:t>Discrete</a:t>
            </a:r>
            <a:r>
              <a:rPr lang="de-DE" sz="1800" dirty="0" smtClean="0"/>
              <a:t> Applied </a:t>
            </a:r>
            <a:r>
              <a:rPr lang="de-DE" sz="1800" dirty="0" err="1" smtClean="0"/>
              <a:t>Mathematics</a:t>
            </a:r>
            <a:r>
              <a:rPr lang="de-DE" sz="1800" dirty="0" smtClean="0"/>
              <a:t> </a:t>
            </a:r>
            <a:r>
              <a:rPr lang="en-US" sz="1800" dirty="0" smtClean="0"/>
              <a:t>Volume 50, Issue 2, 6 May 1994, Pages 125-134</a:t>
            </a:r>
          </a:p>
          <a:p>
            <a:pPr lvl="1"/>
            <a:r>
              <a:rPr lang="en-US" sz="1600" dirty="0" err="1" smtClean="0">
                <a:sym typeface="Wingdings" pitchFamily="2" charset="2"/>
              </a:rPr>
              <a:t>Methode</a:t>
            </a:r>
            <a:r>
              <a:rPr lang="en-US" sz="1600" dirty="0" smtClean="0">
                <a:sym typeface="Wingdings" pitchFamily="2" charset="2"/>
              </a:rPr>
              <a:t> </a:t>
            </a:r>
            <a:r>
              <a:rPr lang="en-US" sz="1600" dirty="0" err="1" smtClean="0">
                <a:sym typeface="Wingdings" pitchFamily="2" charset="2"/>
              </a:rPr>
              <a:t>anwendbar</a:t>
            </a:r>
            <a:r>
              <a:rPr lang="en-US" sz="1600" dirty="0" smtClean="0">
                <a:sym typeface="Wingdings" pitchFamily="2" charset="2"/>
              </a:rPr>
              <a:t> </a:t>
            </a:r>
            <a:r>
              <a:rPr lang="en-US" sz="1600" dirty="0" err="1" smtClean="0">
                <a:sym typeface="Wingdings" pitchFamily="2" charset="2"/>
              </a:rPr>
              <a:t>für</a:t>
            </a:r>
            <a:r>
              <a:rPr lang="en-US" sz="1600" dirty="0" smtClean="0">
                <a:sym typeface="Wingdings" pitchFamily="2" charset="2"/>
              </a:rPr>
              <a:t> </a:t>
            </a:r>
            <a:r>
              <a:rPr lang="en-US" sz="1600" dirty="0" err="1" smtClean="0">
                <a:sym typeface="Wingdings" pitchFamily="2" charset="2"/>
              </a:rPr>
              <a:t>beliebige</a:t>
            </a:r>
            <a:r>
              <a:rPr lang="en-US" sz="1600" dirty="0" smtClean="0">
                <a:sym typeface="Wingdings" pitchFamily="2" charset="2"/>
              </a:rPr>
              <a:t> n*n-</a:t>
            </a:r>
            <a:r>
              <a:rPr lang="en-US" sz="1600" dirty="0" err="1" smtClean="0">
                <a:sym typeface="Wingdings" pitchFamily="2" charset="2"/>
              </a:rPr>
              <a:t>Bretter</a:t>
            </a:r>
            <a:endParaRPr lang="en-US" sz="1600" dirty="0" smtClean="0">
              <a:sym typeface="Wingdings" pitchFamily="2" charset="2"/>
            </a:endParaRPr>
          </a:p>
          <a:p>
            <a:pPr lvl="1"/>
            <a:r>
              <a:rPr lang="en-US" sz="1600" dirty="0" err="1" smtClean="0">
                <a:sym typeface="Wingdings" pitchFamily="2" charset="2"/>
              </a:rPr>
              <a:t>Bundessieger</a:t>
            </a:r>
            <a:r>
              <a:rPr lang="en-US" sz="1600" dirty="0" smtClean="0">
                <a:sym typeface="Wingdings" pitchFamily="2" charset="2"/>
              </a:rPr>
              <a:t> </a:t>
            </a:r>
            <a:r>
              <a:rPr lang="en-US" sz="1600" dirty="0" err="1" smtClean="0">
                <a:sym typeface="Wingdings" pitchFamily="2" charset="2"/>
              </a:rPr>
              <a:t>Jugend</a:t>
            </a:r>
            <a:r>
              <a:rPr lang="en-US" sz="1600" dirty="0" smtClean="0">
                <a:sym typeface="Wingdings" pitchFamily="2" charset="2"/>
              </a:rPr>
              <a:t> </a:t>
            </a:r>
            <a:r>
              <a:rPr lang="en-US" sz="1600" dirty="0" err="1" smtClean="0">
                <a:sym typeface="Wingdings" pitchFamily="2" charset="2"/>
              </a:rPr>
              <a:t>forscht</a:t>
            </a:r>
            <a:r>
              <a:rPr lang="en-US" sz="1600" dirty="0" smtClean="0">
                <a:sym typeface="Wingdings" pitchFamily="2" charset="2"/>
              </a:rPr>
              <a:t> 1991</a:t>
            </a:r>
          </a:p>
          <a:p>
            <a:pPr lvl="1"/>
            <a:r>
              <a:rPr lang="de-DE" sz="1600" dirty="0" smtClean="0"/>
              <a:t>100.000.000*100.000.000 &lt; 1 Sek.</a:t>
            </a:r>
          </a:p>
        </p:txBody>
      </p:sp>
      <p:pic>
        <p:nvPicPr>
          <p:cNvPr id="119810" name="Picture 2"/>
          <p:cNvPicPr>
            <a:picLocks noGrp="1" noChangeAspect="1" noChangeArrowheads="1"/>
          </p:cNvPicPr>
          <p:nvPr>
            <p:ph sz="half" idx="2"/>
          </p:nvPr>
        </p:nvPicPr>
        <p:blipFill>
          <a:blip r:embed="rId3"/>
          <a:srcRect/>
          <a:stretch>
            <a:fillRect/>
          </a:stretch>
        </p:blipFill>
        <p:spPr bwMode="auto">
          <a:xfrm>
            <a:off x="4667250" y="1500188"/>
            <a:ext cx="4000500" cy="4000500"/>
          </a:xfrm>
          <a:prstGeom prst="rect">
            <a:avLst/>
          </a:prstGeom>
          <a:noFill/>
          <a:ln w="9525">
            <a:noFill/>
            <a:miter lim="800000"/>
            <a:headEnd/>
            <a:tailEnd/>
          </a:ln>
          <a:effectLst/>
        </p:spPr>
      </p:pic>
      <p:sp>
        <p:nvSpPr>
          <p:cNvPr id="6" name="Rechteck 5"/>
          <p:cNvSpPr/>
          <p:nvPr/>
        </p:nvSpPr>
        <p:spPr>
          <a:xfrm>
            <a:off x="-32" y="5662214"/>
            <a:ext cx="5643602" cy="338554"/>
          </a:xfrm>
          <a:prstGeom prst="rect">
            <a:avLst/>
          </a:prstGeom>
        </p:spPr>
        <p:txBody>
          <a:bodyPr wrap="square">
            <a:spAutoFit/>
          </a:bodyPr>
          <a:lstStyle/>
          <a:p>
            <a:pPr lvl="1"/>
            <a:r>
              <a:rPr lang="de-DE" sz="1600" dirty="0" smtClean="0">
                <a:sym typeface="Wingdings" pitchFamily="2" charset="2"/>
              </a:rPr>
              <a:t>http://www.axel-conrad.de/springer/springer.html</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blinds(horizontal)">
                                      <p:cBhvr>
                                        <p:cTn id="7" dur="500"/>
                                        <p:tgtEl>
                                          <p:spTgt spid="12">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blinds(horizontal)">
                                      <p:cBhvr>
                                        <p:cTn id="10" dur="500"/>
                                        <p:tgtEl>
                                          <p:spTgt spid="12">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Effect transition="in" filter="blinds(horizontal)">
                                      <p:cBhvr>
                                        <p:cTn id="13" dur="500"/>
                                        <p:tgtEl>
                                          <p:spTgt spid="12">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2">
                                            <p:txEl>
                                              <p:pRg st="5" end="5"/>
                                            </p:txEl>
                                          </p:spTgt>
                                        </p:tgtEl>
                                        <p:attrNameLst>
                                          <p:attrName>style.visibility</p:attrName>
                                        </p:attrNameLst>
                                      </p:cBhvr>
                                      <p:to>
                                        <p:strVal val="visible"/>
                                      </p:to>
                                    </p:set>
                                    <p:animEffect transition="in" filter="blinds(horizontal)">
                                      <p:cBhvr>
                                        <p:cTn id="16" dur="500"/>
                                        <p:tgtEl>
                                          <p:spTgt spid="12">
                                            <p:txEl>
                                              <p:pRg st="5" end="5"/>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Meta-Heuristiken (Beispiele)</a:t>
            </a:r>
            <a:endParaRPr lang="de-DE" dirty="0"/>
          </a:p>
        </p:txBody>
      </p:sp>
      <p:sp>
        <p:nvSpPr>
          <p:cNvPr id="3" name="Textplatzhalter 2"/>
          <p:cNvSpPr>
            <a:spLocks noGrp="1"/>
          </p:cNvSpPr>
          <p:nvPr>
            <p:ph type="body" sz="quarter" idx="10"/>
          </p:nvPr>
        </p:nvSpPr>
        <p:spPr>
          <a:xfrm>
            <a:off x="428625" y="1142984"/>
            <a:ext cx="8286750" cy="5000660"/>
          </a:xfrm>
        </p:spPr>
        <p:txBody>
          <a:bodyPr/>
          <a:lstStyle/>
          <a:p>
            <a:r>
              <a:rPr lang="de-DE" sz="3600" dirty="0" smtClean="0"/>
              <a:t>Hill-</a:t>
            </a:r>
            <a:r>
              <a:rPr lang="de-DE" sz="3600" dirty="0" err="1" smtClean="0"/>
              <a:t>Climbing</a:t>
            </a:r>
            <a:endParaRPr lang="de-DE" sz="3600" dirty="0" smtClean="0"/>
          </a:p>
          <a:p>
            <a:r>
              <a:rPr lang="de-DE" sz="3600" dirty="0" smtClean="0"/>
              <a:t>Aus Natur abgeschaute Verfahren:</a:t>
            </a:r>
          </a:p>
          <a:p>
            <a:pPr lvl="1"/>
            <a:r>
              <a:rPr lang="de-DE" sz="3200" dirty="0" err="1" smtClean="0"/>
              <a:t>Simulated</a:t>
            </a:r>
            <a:r>
              <a:rPr lang="de-DE" sz="3200" dirty="0" smtClean="0"/>
              <a:t> </a:t>
            </a:r>
            <a:r>
              <a:rPr lang="de-DE" sz="3200" dirty="0" err="1" smtClean="0"/>
              <a:t>Annealing</a:t>
            </a:r>
            <a:endParaRPr lang="de-DE" sz="3200" dirty="0" smtClean="0"/>
          </a:p>
          <a:p>
            <a:pPr lvl="1"/>
            <a:r>
              <a:rPr lang="de-DE" sz="3200" dirty="0" smtClean="0"/>
              <a:t>Ameisenalgorithmen</a:t>
            </a:r>
          </a:p>
          <a:p>
            <a:pPr lvl="1"/>
            <a:r>
              <a:rPr lang="de-DE" sz="3200" dirty="0" smtClean="0"/>
              <a:t>Neuronale Netze</a:t>
            </a:r>
          </a:p>
          <a:p>
            <a:pPr lvl="1"/>
            <a:r>
              <a:rPr lang="de-DE" sz="3200" dirty="0" smtClean="0"/>
              <a:t>Genetische Algorithmen</a:t>
            </a:r>
          </a:p>
          <a:p>
            <a:r>
              <a:rPr lang="de-DE" sz="3600" dirty="0" err="1" smtClean="0"/>
              <a:t>TabuSearch</a:t>
            </a:r>
            <a:endParaRPr lang="de-DE" sz="3600" dirty="0" smtClean="0"/>
          </a:p>
          <a:p>
            <a:r>
              <a:rPr lang="de-DE" sz="3600" dirty="0" smtClean="0"/>
              <a:t>Hybridsysteme</a:t>
            </a:r>
          </a:p>
          <a:p>
            <a:pPr>
              <a:buNone/>
            </a:pPr>
            <a:endParaRPr lang="de-DE" sz="3600" dirty="0"/>
          </a:p>
        </p:txBody>
      </p:sp>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Lösung der </a:t>
            </a:r>
            <a:r>
              <a:rPr lang="de-DE" dirty="0" err="1" smtClean="0"/>
              <a:t>Solomonprobleme</a:t>
            </a:r>
            <a:endParaRPr lang="de-DE" dirty="0"/>
          </a:p>
        </p:txBody>
      </p:sp>
      <p:sp>
        <p:nvSpPr>
          <p:cNvPr id="3" name="Textplatzhalter 2"/>
          <p:cNvSpPr>
            <a:spLocks noGrp="1"/>
          </p:cNvSpPr>
          <p:nvPr>
            <p:ph type="body" sz="quarter" idx="10"/>
          </p:nvPr>
        </p:nvSpPr>
        <p:spPr/>
        <p:txBody>
          <a:bodyPr/>
          <a:lstStyle/>
          <a:p>
            <a:r>
              <a:rPr lang="de-DE" sz="2000" dirty="0" smtClean="0"/>
              <a:t>Tourenplanung mit Zeitfenstern durch Genetische Algorithmen</a:t>
            </a:r>
            <a:r>
              <a:rPr lang="de-DE" dirty="0" smtClean="0"/>
              <a:t>	</a:t>
            </a:r>
            <a:endParaRPr lang="de-DE" dirty="0"/>
          </a:p>
        </p:txBody>
      </p:sp>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TabuSearch</a:t>
            </a:r>
            <a:endParaRPr lang="de-DE" dirty="0"/>
          </a:p>
        </p:txBody>
      </p:sp>
      <p:sp>
        <p:nvSpPr>
          <p:cNvPr id="3" name="Textplatzhalter 2"/>
          <p:cNvSpPr>
            <a:spLocks noGrp="1"/>
          </p:cNvSpPr>
          <p:nvPr>
            <p:ph type="body" sz="quarter" idx="10"/>
          </p:nvPr>
        </p:nvSpPr>
        <p:spPr/>
        <p:txBody>
          <a:bodyPr/>
          <a:lstStyle/>
          <a:p>
            <a:r>
              <a:rPr lang="de-DE" dirty="0" smtClean="0"/>
              <a:t>„Hill-</a:t>
            </a:r>
            <a:r>
              <a:rPr lang="de-DE" dirty="0" err="1" smtClean="0"/>
              <a:t>Climbing</a:t>
            </a:r>
            <a:r>
              <a:rPr lang="de-DE" dirty="0" smtClean="0"/>
              <a:t>“ + Gedächtnis </a:t>
            </a:r>
          </a:p>
          <a:p>
            <a:r>
              <a:rPr lang="de-DE" dirty="0" smtClean="0"/>
              <a:t>Ziel: Effiziente Vermeidung von lokalen Maxima, durch:</a:t>
            </a:r>
          </a:p>
          <a:p>
            <a:pPr lvl="1"/>
            <a:r>
              <a:rPr lang="de-DE" dirty="0" smtClean="0"/>
              <a:t>Speichern des Optimierungsverlaufs</a:t>
            </a:r>
          </a:p>
          <a:p>
            <a:pPr lvl="2"/>
            <a:r>
              <a:rPr lang="de-DE" sz="2000" dirty="0" smtClean="0"/>
              <a:t>Die Umkehrung der in der </a:t>
            </a:r>
            <a:r>
              <a:rPr lang="de-DE" sz="2000" dirty="0" err="1" smtClean="0"/>
              <a:t>History</a:t>
            </a:r>
            <a:r>
              <a:rPr lang="de-DE" sz="2000" dirty="0" smtClean="0"/>
              <a:t> stehenden Züge wird für eine gewisse Zeit tabuisiert (Tabudauer)</a:t>
            </a:r>
          </a:p>
          <a:p>
            <a:pPr lvl="2"/>
            <a:r>
              <a:rPr lang="de-DE" sz="2000" dirty="0" smtClean="0"/>
              <a:t>Bisher häufig vorgekommene Züge werden mit einem Penalty belegt und werden somit unattraktiv (Einfluss auf Zielfunktion)</a:t>
            </a:r>
          </a:p>
          <a:p>
            <a:pPr lvl="1"/>
            <a:r>
              <a:rPr lang="de-DE" dirty="0" smtClean="0"/>
              <a:t>Intensivierungsstrategien</a:t>
            </a:r>
          </a:p>
          <a:p>
            <a:pPr lvl="2"/>
            <a:r>
              <a:rPr lang="de-DE" sz="2000" dirty="0" smtClean="0"/>
              <a:t>Anwendung von bisher gefundenen „guten“ Zügen</a:t>
            </a:r>
          </a:p>
          <a:p>
            <a:pPr lvl="1"/>
            <a:r>
              <a:rPr lang="de-DE" dirty="0" smtClean="0"/>
              <a:t>Diversifikationsstrategien</a:t>
            </a:r>
          </a:p>
          <a:p>
            <a:pPr lvl="2"/>
            <a:r>
              <a:rPr lang="de-DE" sz="2000" dirty="0" smtClean="0"/>
              <a:t>Hohe Tabudauer</a:t>
            </a:r>
          </a:p>
          <a:p>
            <a:endParaRPr lang="de-DE" sz="2800" dirty="0"/>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r>
              <a:rPr lang="de-DE" sz="4400" dirty="0" smtClean="0"/>
              <a:t>Was ist Bioinformatik?</a:t>
            </a:r>
            <a:endParaRPr lang="de-DE" sz="4400" dirty="0"/>
          </a:p>
        </p:txBody>
      </p:sp>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Picture 5"/>
          <p:cNvPicPr>
            <a:picLocks noChangeAspect="1" noChangeArrowheads="1"/>
          </p:cNvPicPr>
          <p:nvPr/>
        </p:nvPicPr>
        <p:blipFill>
          <a:blip r:embed="rId3"/>
          <a:srcRect/>
          <a:stretch>
            <a:fillRect/>
          </a:stretch>
        </p:blipFill>
        <p:spPr bwMode="auto">
          <a:xfrm>
            <a:off x="628650" y="1384300"/>
            <a:ext cx="7410450" cy="4175125"/>
          </a:xfrm>
          <a:prstGeom prst="rect">
            <a:avLst/>
          </a:prstGeom>
          <a:solidFill>
            <a:srgbClr val="FF0000"/>
          </a:solidFill>
          <a:ln w="12700" cap="sq">
            <a:noFill/>
            <a:miter lim="800000"/>
            <a:headEnd type="none" w="sm" len="sm"/>
            <a:tailEnd type="none" w="sm" len="sm"/>
          </a:ln>
        </p:spPr>
      </p:pic>
      <p:sp>
        <p:nvSpPr>
          <p:cNvPr id="5" name="Multiplizieren 4"/>
          <p:cNvSpPr/>
          <p:nvPr/>
        </p:nvSpPr>
        <p:spPr>
          <a:xfrm>
            <a:off x="2235200" y="5106988"/>
            <a:ext cx="219075" cy="36671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 name="Textfeld 9"/>
          <p:cNvSpPr txBox="1">
            <a:spLocks noChangeArrowheads="1"/>
          </p:cNvSpPr>
          <p:nvPr/>
        </p:nvSpPr>
        <p:spPr bwMode="auto">
          <a:xfrm>
            <a:off x="4572000" y="1428736"/>
            <a:ext cx="2592388" cy="369888"/>
          </a:xfrm>
          <a:prstGeom prst="rect">
            <a:avLst/>
          </a:prstGeom>
          <a:noFill/>
          <a:ln w="9525">
            <a:noFill/>
            <a:miter lim="800000"/>
            <a:headEnd/>
            <a:tailEnd/>
          </a:ln>
        </p:spPr>
        <p:txBody>
          <a:bodyPr>
            <a:spAutoFit/>
          </a:bodyPr>
          <a:lstStyle/>
          <a:p>
            <a:r>
              <a:rPr lang="de-DE"/>
              <a:t>Optimierungskriterium</a:t>
            </a:r>
          </a:p>
        </p:txBody>
      </p:sp>
      <p:sp>
        <p:nvSpPr>
          <p:cNvPr id="7" name="Textfeld 10"/>
          <p:cNvSpPr txBox="1">
            <a:spLocks noChangeArrowheads="1"/>
          </p:cNvSpPr>
          <p:nvPr/>
        </p:nvSpPr>
        <p:spPr bwMode="auto">
          <a:xfrm>
            <a:off x="6143636" y="3000372"/>
            <a:ext cx="1570037" cy="369888"/>
          </a:xfrm>
          <a:prstGeom prst="rect">
            <a:avLst/>
          </a:prstGeom>
          <a:noFill/>
          <a:ln w="9525">
            <a:noFill/>
            <a:miter lim="800000"/>
            <a:headEnd/>
            <a:tailEnd/>
          </a:ln>
        </p:spPr>
        <p:txBody>
          <a:bodyPr>
            <a:spAutoFit/>
          </a:bodyPr>
          <a:lstStyle/>
          <a:p>
            <a:r>
              <a:rPr lang="de-DE"/>
              <a:t>Lösungsraum</a:t>
            </a:r>
          </a:p>
        </p:txBody>
      </p:sp>
      <p:sp>
        <p:nvSpPr>
          <p:cNvPr id="8" name="Textfeld 11"/>
          <p:cNvSpPr txBox="1">
            <a:spLocks noChangeArrowheads="1"/>
          </p:cNvSpPr>
          <p:nvPr/>
        </p:nvSpPr>
        <p:spPr bwMode="auto">
          <a:xfrm>
            <a:off x="571472" y="1785926"/>
            <a:ext cx="3651250" cy="646112"/>
          </a:xfrm>
          <a:prstGeom prst="rect">
            <a:avLst/>
          </a:prstGeom>
          <a:noFill/>
          <a:ln w="9525">
            <a:noFill/>
            <a:miter lim="800000"/>
            <a:headEnd/>
            <a:tailEnd/>
          </a:ln>
        </p:spPr>
        <p:txBody>
          <a:bodyPr>
            <a:spAutoFit/>
          </a:bodyPr>
          <a:lstStyle/>
          <a:p>
            <a:r>
              <a:rPr lang="de-DE" dirty="0"/>
              <a:t>Anstieg &lt; 0 in alle Richtungen</a:t>
            </a:r>
          </a:p>
          <a:p>
            <a:r>
              <a:rPr lang="de-DE" dirty="0"/>
              <a:t>„Lokales Maximum“</a:t>
            </a:r>
          </a:p>
        </p:txBody>
      </p:sp>
      <p:sp>
        <p:nvSpPr>
          <p:cNvPr id="9" name="Multiplizieren 8"/>
          <p:cNvSpPr/>
          <p:nvPr/>
        </p:nvSpPr>
        <p:spPr>
          <a:xfrm>
            <a:off x="2417763" y="2479675"/>
            <a:ext cx="438150" cy="69373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Textfeld 9"/>
          <p:cNvSpPr txBox="1">
            <a:spLocks noChangeArrowheads="1"/>
          </p:cNvSpPr>
          <p:nvPr/>
        </p:nvSpPr>
        <p:spPr bwMode="auto">
          <a:xfrm>
            <a:off x="571472" y="2571744"/>
            <a:ext cx="2300288" cy="646113"/>
          </a:xfrm>
          <a:prstGeom prst="rect">
            <a:avLst/>
          </a:prstGeom>
          <a:noFill/>
          <a:ln w="9525">
            <a:noFill/>
            <a:miter lim="800000"/>
            <a:headEnd/>
            <a:tailEnd/>
          </a:ln>
        </p:spPr>
        <p:txBody>
          <a:bodyPr>
            <a:spAutoFit/>
          </a:bodyPr>
          <a:lstStyle/>
          <a:p>
            <a:r>
              <a:rPr lang="de-DE" dirty="0"/>
              <a:t>Einschränkung der Nachbarschaft</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7778E-6 0 L 0.00712 -0.11597 L 0.01788 -0.26204 L 0.02622 -0.3206 L 0.03559 -0.38102 L 0.04393 -0.39676 L 0.05348 -0.39676 " pathEditMode="relative" rAng="0" ptsTypes="AAAAAAA">
                                      <p:cBhvr>
                                        <p:cTn id="6" dur="2000" fill="hold"/>
                                        <p:tgtEl>
                                          <p:spTgt spid="5"/>
                                        </p:tgtEl>
                                        <p:attrNameLst>
                                          <p:attrName>ppt_x</p:attrName>
                                          <p:attrName>ppt_y</p:attrName>
                                        </p:attrNameLst>
                                      </p:cBhvr>
                                      <p:rCtr x="27" y="-198"/>
                                    </p:animMotion>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linds(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1" nodeType="clickEffect">
                                  <p:stCondLst>
                                    <p:cond delay="0"/>
                                  </p:stCondLst>
                                  <p:childTnLst>
                                    <p:animMotion origin="layout" path="M 0.05347 -0.39676 L 0.07257 -0.38079 L 0.09513 -0.32199 L 0.12604 -0.25533 L 0.13923 -0.24746 L 0.15833 -0.24746 L 0.17725 -0.26806 L 0.21059 -0.33959 L 0.24878 -0.41898 L 0.27378 -0.43959 L 0.2809 -0.43797 " pathEditMode="relative" rAng="0" ptsTypes="AAAAAAAAAAA">
                                      <p:cBhvr>
                                        <p:cTn id="18" dur="2000" fill="hold"/>
                                        <p:tgtEl>
                                          <p:spTgt spid="5"/>
                                        </p:tgtEl>
                                        <p:attrNameLst>
                                          <p:attrName>ppt_x</p:attrName>
                                          <p:attrName>ppt_y</p:attrName>
                                        </p:attrNameLst>
                                      </p:cBhvr>
                                      <p:rCtr x="114" y="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animBg="1"/>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Bestimmen einer Startlösung</a:t>
            </a:r>
            <a:endParaRPr lang="de-DE" dirty="0"/>
          </a:p>
        </p:txBody>
      </p:sp>
      <p:sp>
        <p:nvSpPr>
          <p:cNvPr id="3" name="Textplatzhalter 2"/>
          <p:cNvSpPr>
            <a:spLocks noGrp="1"/>
          </p:cNvSpPr>
          <p:nvPr>
            <p:ph type="body" sz="quarter" idx="10"/>
          </p:nvPr>
        </p:nvSpPr>
        <p:spPr/>
        <p:txBody>
          <a:bodyPr/>
          <a:lstStyle/>
          <a:p>
            <a:r>
              <a:rPr lang="de-DE" sz="2800" dirty="0" smtClean="0"/>
              <a:t>Zufallslösung</a:t>
            </a:r>
          </a:p>
          <a:p>
            <a:pPr lvl="1"/>
            <a:r>
              <a:rPr lang="de-DE" dirty="0" smtClean="0"/>
              <a:t>Für viele Verfahren (z.B. Genetische Algorithmen) ausreichend</a:t>
            </a:r>
          </a:p>
          <a:p>
            <a:r>
              <a:rPr lang="de-DE" sz="2800" dirty="0" smtClean="0"/>
              <a:t>Hill-</a:t>
            </a:r>
            <a:r>
              <a:rPr lang="de-DE" sz="2800" dirty="0" err="1" smtClean="0"/>
              <a:t>Climbing</a:t>
            </a:r>
            <a:r>
              <a:rPr lang="de-DE" sz="2800" dirty="0" smtClean="0"/>
              <a:t>, </a:t>
            </a:r>
            <a:r>
              <a:rPr lang="de-DE" sz="2800" dirty="0" err="1" smtClean="0"/>
              <a:t>Simulated</a:t>
            </a:r>
            <a:r>
              <a:rPr lang="de-DE" sz="2800" dirty="0" smtClean="0"/>
              <a:t> </a:t>
            </a:r>
            <a:r>
              <a:rPr lang="de-DE" sz="2800" dirty="0" err="1" smtClean="0"/>
              <a:t>Annealing</a:t>
            </a:r>
            <a:r>
              <a:rPr lang="de-DE" sz="2800" dirty="0" smtClean="0"/>
              <a:t> oder andere schnelle Heuristik</a:t>
            </a:r>
          </a:p>
          <a:p>
            <a:pPr lvl="1"/>
            <a:r>
              <a:rPr lang="de-DE" sz="2000" dirty="0" smtClean="0">
                <a:sym typeface="Wingdings" pitchFamily="2" charset="2"/>
              </a:rPr>
              <a:t>Start von lokalem Maximum</a:t>
            </a:r>
          </a:p>
          <a:p>
            <a:r>
              <a:rPr lang="de-DE" sz="2800" dirty="0" smtClean="0">
                <a:sym typeface="Wingdings" pitchFamily="2" charset="2"/>
              </a:rPr>
              <a:t>Clustering</a:t>
            </a:r>
          </a:p>
        </p:txBody>
      </p:sp>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Clusteranalyse</a:t>
            </a:r>
            <a:endParaRPr lang="de-DE" dirty="0"/>
          </a:p>
        </p:txBody>
      </p:sp>
      <p:sp>
        <p:nvSpPr>
          <p:cNvPr id="3" name="Textplatzhalter 2"/>
          <p:cNvSpPr>
            <a:spLocks noGrp="1"/>
          </p:cNvSpPr>
          <p:nvPr>
            <p:ph type="body" sz="quarter" idx="10"/>
          </p:nvPr>
        </p:nvSpPr>
        <p:spPr/>
        <p:txBody>
          <a:bodyPr/>
          <a:lstStyle/>
          <a:p>
            <a:r>
              <a:rPr lang="de-DE" sz="3600" dirty="0" smtClean="0"/>
              <a:t>Die gegebenen Objekte sollen in Gruppen eingeteilt werden, wobei:</a:t>
            </a:r>
          </a:p>
          <a:p>
            <a:pPr lvl="1"/>
            <a:r>
              <a:rPr lang="de-DE" sz="3200" dirty="0" smtClean="0"/>
              <a:t>Ähnliche Objekte in gleiche Gruppe</a:t>
            </a:r>
          </a:p>
          <a:p>
            <a:pPr lvl="1"/>
            <a:r>
              <a:rPr lang="de-DE" sz="3200" dirty="0" smtClean="0"/>
              <a:t>Unverwandte Objekte in unterschiedliche Gruppen</a:t>
            </a:r>
          </a:p>
        </p:txBody>
      </p:sp>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Probleme beim Clustering</a:t>
            </a:r>
            <a:endParaRPr lang="de-DE" dirty="0"/>
          </a:p>
        </p:txBody>
      </p:sp>
      <p:sp>
        <p:nvSpPr>
          <p:cNvPr id="3" name="Textplatzhalter 2"/>
          <p:cNvSpPr>
            <a:spLocks noGrp="1"/>
          </p:cNvSpPr>
          <p:nvPr>
            <p:ph type="body" sz="quarter" idx="10"/>
          </p:nvPr>
        </p:nvSpPr>
        <p:spPr/>
        <p:txBody>
          <a:bodyPr/>
          <a:lstStyle/>
          <a:p>
            <a:r>
              <a:rPr lang="de-DE" sz="2800" dirty="0" smtClean="0"/>
              <a:t>Was heißt Gleichheit?</a:t>
            </a:r>
          </a:p>
          <a:p>
            <a:r>
              <a:rPr lang="de-DE" sz="2800" dirty="0" smtClean="0"/>
              <a:t>Wie definiert man die Gruppen und wie separiert man zwischen ihnen?</a:t>
            </a:r>
          </a:p>
          <a:p>
            <a:r>
              <a:rPr lang="de-DE" sz="2800" dirty="0" smtClean="0"/>
              <a:t>Wie viele Gruppen sollen gebildet werden?</a:t>
            </a:r>
            <a:endParaRPr lang="de-DE" dirty="0" smtClean="0"/>
          </a:p>
          <a:p>
            <a:r>
              <a:rPr lang="de-DE" sz="2800" dirty="0" smtClean="0"/>
              <a:t>Gibt es eine Hierarchie zwischen den Gruppen?</a:t>
            </a:r>
          </a:p>
          <a:p>
            <a:pPr lvl="1"/>
            <a:r>
              <a:rPr lang="de-DE" dirty="0" smtClean="0"/>
              <a:t>Hierarchische Clusteralgorithmen (z.B. für Phylogenetische Bäume)</a:t>
            </a:r>
          </a:p>
          <a:p>
            <a:endParaRPr lang="de-DE" sz="2800" dirty="0"/>
          </a:p>
        </p:txBody>
      </p:sp>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3" name="Picture 5"/>
          <p:cNvPicPr>
            <a:picLocks noChangeAspect="1" noChangeArrowheads="1"/>
          </p:cNvPicPr>
          <p:nvPr/>
        </p:nvPicPr>
        <p:blipFill>
          <a:blip r:embed="rId3"/>
          <a:srcRect/>
          <a:stretch>
            <a:fillRect/>
          </a:stretch>
        </p:blipFill>
        <p:spPr bwMode="auto">
          <a:xfrm>
            <a:off x="857224" y="1936750"/>
            <a:ext cx="3211524" cy="2984500"/>
          </a:xfrm>
          <a:prstGeom prst="rect">
            <a:avLst/>
          </a:prstGeom>
          <a:noFill/>
          <a:ln w="9525">
            <a:noFill/>
            <a:miter lim="800000"/>
            <a:headEnd/>
            <a:tailEnd/>
          </a:ln>
          <a:effectLst/>
        </p:spPr>
      </p:pic>
      <p:pic>
        <p:nvPicPr>
          <p:cNvPr id="83976" name="Picture 8"/>
          <p:cNvPicPr>
            <a:picLocks noChangeAspect="1" noChangeArrowheads="1"/>
          </p:cNvPicPr>
          <p:nvPr/>
        </p:nvPicPr>
        <p:blipFill>
          <a:blip r:embed="rId4"/>
          <a:srcRect/>
          <a:stretch>
            <a:fillRect/>
          </a:stretch>
        </p:blipFill>
        <p:spPr bwMode="auto">
          <a:xfrm>
            <a:off x="969948" y="2095500"/>
            <a:ext cx="3060700" cy="2667000"/>
          </a:xfrm>
          <a:prstGeom prst="rect">
            <a:avLst/>
          </a:prstGeom>
          <a:noFill/>
          <a:ln w="9525">
            <a:noFill/>
            <a:miter lim="800000"/>
            <a:headEnd/>
            <a:tailEnd/>
          </a:ln>
          <a:effectLst/>
        </p:spPr>
      </p:pic>
      <p:pic>
        <p:nvPicPr>
          <p:cNvPr id="83977" name="Picture 9"/>
          <p:cNvPicPr>
            <a:picLocks noChangeAspect="1" noChangeArrowheads="1"/>
          </p:cNvPicPr>
          <p:nvPr/>
        </p:nvPicPr>
        <p:blipFill>
          <a:blip r:embed="rId5"/>
          <a:srcRect/>
          <a:stretch>
            <a:fillRect/>
          </a:stretch>
        </p:blipFill>
        <p:spPr bwMode="auto">
          <a:xfrm>
            <a:off x="928662" y="2082800"/>
            <a:ext cx="3133736" cy="2692400"/>
          </a:xfrm>
          <a:prstGeom prst="rect">
            <a:avLst/>
          </a:prstGeom>
          <a:noFill/>
          <a:ln w="9525">
            <a:noFill/>
            <a:miter lim="800000"/>
            <a:headEnd/>
            <a:tailEnd/>
          </a:ln>
          <a:effectLst/>
        </p:spPr>
      </p:pic>
      <p:pic>
        <p:nvPicPr>
          <p:cNvPr id="83978" name="Picture 10"/>
          <p:cNvPicPr>
            <a:picLocks noChangeAspect="1" noChangeArrowheads="1"/>
          </p:cNvPicPr>
          <p:nvPr/>
        </p:nvPicPr>
        <p:blipFill>
          <a:blip r:embed="rId6"/>
          <a:srcRect/>
          <a:stretch>
            <a:fillRect/>
          </a:stretch>
        </p:blipFill>
        <p:spPr bwMode="auto">
          <a:xfrm>
            <a:off x="957248" y="2095500"/>
            <a:ext cx="3086100" cy="2667000"/>
          </a:xfrm>
          <a:prstGeom prst="rect">
            <a:avLst/>
          </a:prstGeom>
          <a:noFill/>
          <a:ln w="9525">
            <a:noFill/>
            <a:miter lim="800000"/>
            <a:headEnd/>
            <a:tailEnd/>
          </a:ln>
          <a:effectLst/>
        </p:spPr>
      </p:pic>
      <p:sp>
        <p:nvSpPr>
          <p:cNvPr id="2" name="Titel 1"/>
          <p:cNvSpPr>
            <a:spLocks noGrp="1"/>
          </p:cNvSpPr>
          <p:nvPr>
            <p:ph type="title"/>
          </p:nvPr>
        </p:nvSpPr>
        <p:spPr/>
        <p:txBody>
          <a:bodyPr/>
          <a:lstStyle/>
          <a:p>
            <a:r>
              <a:rPr lang="de-DE" dirty="0" smtClean="0"/>
              <a:t>K-</a:t>
            </a:r>
            <a:r>
              <a:rPr lang="de-DE" dirty="0" err="1" smtClean="0"/>
              <a:t>Means</a:t>
            </a:r>
            <a:endParaRPr lang="de-DE" dirty="0"/>
          </a:p>
        </p:txBody>
      </p:sp>
      <p:sp>
        <p:nvSpPr>
          <p:cNvPr id="16" name="Inhaltsplatzhalter 15"/>
          <p:cNvSpPr>
            <a:spLocks noGrp="1"/>
          </p:cNvSpPr>
          <p:nvPr>
            <p:ph sz="half" idx="2"/>
          </p:nvPr>
        </p:nvSpPr>
        <p:spPr/>
        <p:txBody>
          <a:bodyPr/>
          <a:lstStyle/>
          <a:p>
            <a:r>
              <a:rPr lang="de-DE" sz="2000" dirty="0" smtClean="0"/>
              <a:t>1. Initialisierung: (zufällige) Auswahl von k Clusterzentren</a:t>
            </a:r>
          </a:p>
          <a:p>
            <a:r>
              <a:rPr lang="de-DE" sz="2000" dirty="0" smtClean="0"/>
              <a:t>2. Zuordnung: Jedes Objekt wird dem ihm am nächsten liegenden Clusterzentrum zugeordnet.</a:t>
            </a:r>
          </a:p>
          <a:p>
            <a:r>
              <a:rPr lang="de-DE" sz="2000" dirty="0" smtClean="0"/>
              <a:t>3. Neuberechnung: Es werden für jedes Cluster die Clusterzentren neu berechnet</a:t>
            </a:r>
          </a:p>
          <a:p>
            <a:r>
              <a:rPr lang="de-DE" sz="2000" dirty="0" smtClean="0"/>
              <a:t>4. Weiter bei Schritt 2</a:t>
            </a:r>
            <a:endParaRPr lang="de-DE" sz="2000" dirty="0"/>
          </a:p>
        </p:txBody>
      </p:sp>
      <p:sp>
        <p:nvSpPr>
          <p:cNvPr id="8" name="Textfeld 7"/>
          <p:cNvSpPr txBox="1"/>
          <p:nvPr/>
        </p:nvSpPr>
        <p:spPr>
          <a:xfrm>
            <a:off x="1071538" y="5072074"/>
            <a:ext cx="3500462" cy="369332"/>
          </a:xfrm>
          <a:prstGeom prst="rect">
            <a:avLst/>
          </a:prstGeom>
          <a:noFill/>
        </p:spPr>
        <p:txBody>
          <a:bodyPr wrap="square" rtlCol="0">
            <a:spAutoFit/>
          </a:bodyPr>
          <a:lstStyle/>
          <a:p>
            <a:r>
              <a:rPr lang="de-DE" dirty="0" smtClean="0"/>
              <a:t>http://www.wikipedia.org</a:t>
            </a:r>
            <a:endParaRPr lang="de-DE"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3973"/>
                                        </p:tgtEl>
                                        <p:attrNameLst>
                                          <p:attrName>style.visibility</p:attrName>
                                        </p:attrNameLst>
                                      </p:cBhvr>
                                      <p:to>
                                        <p:strVal val="visible"/>
                                      </p:to>
                                    </p:set>
                                    <p:animEffect transition="in" filter="blinds(horizontal)">
                                      <p:cBhvr>
                                        <p:cTn id="7" dur="500"/>
                                        <p:tgtEl>
                                          <p:spTgt spid="83973"/>
                                        </p:tgtEl>
                                      </p:cBhvr>
                                    </p:animEffect>
                                  </p:childTnLst>
                                </p:cTn>
                              </p:par>
                              <p:par>
                                <p:cTn id="8" presetID="3" presetClass="entr" presetSubtype="10" fill="hold"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blinds(horizontal)">
                                      <p:cBhvr>
                                        <p:cTn id="10" dur="500"/>
                                        <p:tgtEl>
                                          <p:spTgt spid="16">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3976"/>
                                        </p:tgtEl>
                                        <p:attrNameLst>
                                          <p:attrName>style.visibility</p:attrName>
                                        </p:attrNameLst>
                                      </p:cBhvr>
                                      <p:to>
                                        <p:strVal val="visible"/>
                                      </p:to>
                                    </p:set>
                                    <p:animEffect transition="in" filter="blinds(horizontal)">
                                      <p:cBhvr>
                                        <p:cTn id="18" dur="500"/>
                                        <p:tgtEl>
                                          <p:spTgt spid="83976"/>
                                        </p:tgtEl>
                                      </p:cBhvr>
                                    </p:animEffect>
                                  </p:childTnLst>
                                </p:cTn>
                              </p:par>
                              <p:par>
                                <p:cTn id="19" presetID="3" presetClass="entr" presetSubtype="10" fill="hold" nodeType="with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animEffect transition="in" filter="blinds(horizontal)">
                                      <p:cBhvr>
                                        <p:cTn id="21" dur="500"/>
                                        <p:tgtEl>
                                          <p:spTgt spid="1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3977"/>
                                        </p:tgtEl>
                                        <p:attrNameLst>
                                          <p:attrName>style.visibility</p:attrName>
                                        </p:attrNameLst>
                                      </p:cBhvr>
                                      <p:to>
                                        <p:strVal val="visible"/>
                                      </p:to>
                                    </p:set>
                                    <p:animEffect transition="in" filter="blinds(horizontal)">
                                      <p:cBhvr>
                                        <p:cTn id="26" dur="500"/>
                                        <p:tgtEl>
                                          <p:spTgt spid="83977"/>
                                        </p:tgtEl>
                                      </p:cBhvr>
                                    </p:animEffect>
                                  </p:childTnLst>
                                </p:cTn>
                              </p:par>
                              <p:par>
                                <p:cTn id="27" presetID="3" presetClass="entr" presetSubtype="10" fill="hold" nodeType="with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blinds(horizontal)">
                                      <p:cBhvr>
                                        <p:cTn id="29" dur="500"/>
                                        <p:tgtEl>
                                          <p:spTgt spid="16">
                                            <p:txEl>
                                              <p:pRg st="2" end="2"/>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6">
                                            <p:txEl>
                                              <p:pRg st="3" end="3"/>
                                            </p:txEl>
                                          </p:spTgt>
                                        </p:tgtEl>
                                        <p:attrNameLst>
                                          <p:attrName>style.visibility</p:attrName>
                                        </p:attrNameLst>
                                      </p:cBhvr>
                                      <p:to>
                                        <p:strVal val="visible"/>
                                      </p:to>
                                    </p:set>
                                    <p:animEffect transition="in" filter="blinds(horizontal)">
                                      <p:cBhvr>
                                        <p:cTn id="32" dur="500"/>
                                        <p:tgtEl>
                                          <p:spTgt spid="1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3978"/>
                                        </p:tgtEl>
                                        <p:attrNameLst>
                                          <p:attrName>style.visibility</p:attrName>
                                        </p:attrNameLst>
                                      </p:cBhvr>
                                      <p:to>
                                        <p:strVal val="visible"/>
                                      </p:to>
                                    </p:set>
                                    <p:animEffect transition="in" filter="blinds(horizontal)">
                                      <p:cBhvr>
                                        <p:cTn id="37" dur="500"/>
                                        <p:tgtEl>
                                          <p:spTgt spid="83978"/>
                                        </p:tgtEl>
                                      </p:cBhvr>
                                    </p:animEffect>
                                  </p:childTnLst>
                                </p:cTn>
                              </p:par>
                              <p:par>
                                <p:cTn id="38" presetID="3" presetClass="entr" presetSubtype="10" fill="hold" nodeType="withEffect">
                                  <p:stCondLst>
                                    <p:cond delay="0"/>
                                  </p:stCondLst>
                                  <p:childTnLst>
                                    <p:set>
                                      <p:cBhvr>
                                        <p:cTn id="39" dur="1" fill="hold">
                                          <p:stCondLst>
                                            <p:cond delay="0"/>
                                          </p:stCondLst>
                                        </p:cTn>
                                        <p:tgtEl>
                                          <p:spTgt spid="16">
                                            <p:txEl>
                                              <p:pRg st="3" end="3"/>
                                            </p:txEl>
                                          </p:spTgt>
                                        </p:tgtEl>
                                        <p:attrNameLst>
                                          <p:attrName>style.visibility</p:attrName>
                                        </p:attrNameLst>
                                      </p:cBhvr>
                                      <p:to>
                                        <p:strVal val="visible"/>
                                      </p:to>
                                    </p:set>
                                    <p:animEffect transition="in" filter="blinds(horizontal)">
                                      <p:cBhvr>
                                        <p:cTn id="40"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Clustering mit </a:t>
            </a:r>
            <a:r>
              <a:rPr lang="de-DE" dirty="0" err="1" smtClean="0"/>
              <a:t>Geodaten</a:t>
            </a:r>
            <a:endParaRPr lang="de-DE" dirty="0"/>
          </a:p>
        </p:txBody>
      </p:sp>
      <p:sp>
        <p:nvSpPr>
          <p:cNvPr id="3" name="Textplatzhalter 2"/>
          <p:cNvSpPr>
            <a:spLocks noGrp="1"/>
          </p:cNvSpPr>
          <p:nvPr>
            <p:ph type="body" sz="quarter" idx="10"/>
          </p:nvPr>
        </p:nvSpPr>
        <p:spPr/>
        <p:txBody>
          <a:bodyPr/>
          <a:lstStyle/>
          <a:p>
            <a:r>
              <a:rPr lang="de-DE" dirty="0" smtClean="0"/>
              <a:t>K-</a:t>
            </a:r>
            <a:r>
              <a:rPr lang="de-DE" dirty="0" err="1" smtClean="0"/>
              <a:t>Means</a:t>
            </a:r>
            <a:r>
              <a:rPr lang="de-DE" dirty="0" smtClean="0"/>
              <a:t> in der Praxis</a:t>
            </a:r>
            <a:endParaRPr lang="de-DE" dirty="0"/>
          </a:p>
        </p:txBody>
      </p:sp>
    </p:spTree>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Clustering - Ergebnisse</a:t>
            </a:r>
            <a:endParaRPr lang="de-DE" dirty="0"/>
          </a:p>
        </p:txBody>
      </p:sp>
      <p:pic>
        <p:nvPicPr>
          <p:cNvPr id="4" name="Picture 7"/>
          <p:cNvPicPr>
            <a:picLocks noChangeAspect="1" noChangeArrowheads="1"/>
          </p:cNvPicPr>
          <p:nvPr/>
        </p:nvPicPr>
        <p:blipFill>
          <a:blip r:embed="rId3"/>
          <a:srcRect/>
          <a:stretch>
            <a:fillRect/>
          </a:stretch>
        </p:blipFill>
        <p:spPr bwMode="auto">
          <a:xfrm>
            <a:off x="4535488" y="1785938"/>
            <a:ext cx="4279900" cy="3424237"/>
          </a:xfrm>
          <a:prstGeom prst="rect">
            <a:avLst/>
          </a:prstGeom>
          <a:noFill/>
          <a:ln w="9525">
            <a:noFill/>
            <a:miter lim="800000"/>
            <a:headEnd/>
            <a:tailEnd/>
          </a:ln>
        </p:spPr>
      </p:pic>
      <p:pic>
        <p:nvPicPr>
          <p:cNvPr id="5" name="Picture 8"/>
          <p:cNvPicPr>
            <a:picLocks noChangeAspect="1" noChangeArrowheads="1"/>
          </p:cNvPicPr>
          <p:nvPr/>
        </p:nvPicPr>
        <p:blipFill>
          <a:blip r:embed="rId4"/>
          <a:srcRect/>
          <a:stretch>
            <a:fillRect/>
          </a:stretch>
        </p:blipFill>
        <p:spPr bwMode="auto">
          <a:xfrm>
            <a:off x="80963" y="1785938"/>
            <a:ext cx="4308475" cy="3452812"/>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Hybridverfahren</a:t>
            </a:r>
            <a:endParaRPr lang="de-DE" dirty="0"/>
          </a:p>
        </p:txBody>
      </p:sp>
      <p:graphicFrame>
        <p:nvGraphicFramePr>
          <p:cNvPr id="48130" name="Object 2"/>
          <p:cNvGraphicFramePr>
            <a:graphicFrameLocks noChangeAspect="1"/>
          </p:cNvGraphicFramePr>
          <p:nvPr/>
        </p:nvGraphicFramePr>
        <p:xfrm>
          <a:off x="2235200" y="571480"/>
          <a:ext cx="5216463" cy="5953145"/>
        </p:xfrm>
        <a:graphic>
          <a:graphicData uri="http://schemas.openxmlformats.org/presentationml/2006/ole">
            <p:oleObj spid="_x0000_s48130" name="Visio" r:id="rId4" imgW="6333988" imgH="7227418" progId="">
              <p:embed/>
            </p:oleObj>
          </a:graphicData>
        </a:graphic>
      </p:graphicFrame>
    </p:spTree>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r>
              <a:rPr lang="de-DE" sz="4400" dirty="0" smtClean="0"/>
              <a:t>Dynamics NAV</a:t>
            </a:r>
            <a:endParaRPr lang="de-DE" sz="4400" dirty="0"/>
          </a:p>
        </p:txBody>
      </p:sp>
    </p:spTree>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de-DE" dirty="0" smtClean="0"/>
              <a:t>Microsoft </a:t>
            </a:r>
            <a:r>
              <a:rPr lang="de-DE" dirty="0"/>
              <a:t>Dynamics NAV (Navision)</a:t>
            </a:r>
          </a:p>
        </p:txBody>
      </p:sp>
      <p:sp>
        <p:nvSpPr>
          <p:cNvPr id="6147" name="Rectangle 3"/>
          <p:cNvSpPr>
            <a:spLocks noGrp="1" noChangeArrowheads="1"/>
          </p:cNvSpPr>
          <p:nvPr>
            <p:ph type="body" sz="quarter" idx="10"/>
          </p:nvPr>
        </p:nvSpPr>
        <p:spPr>
          <a:xfrm>
            <a:off x="357158" y="1428736"/>
            <a:ext cx="8286750" cy="4714908"/>
          </a:xfrm>
        </p:spPr>
        <p:txBody>
          <a:bodyPr/>
          <a:lstStyle/>
          <a:p>
            <a:r>
              <a:rPr lang="de-DE" dirty="0"/>
              <a:t>ERP-System für kleine und mittelständische Unternehmen (KMU)</a:t>
            </a:r>
          </a:p>
          <a:p>
            <a:pPr lvl="1"/>
            <a:r>
              <a:rPr lang="de-DE" dirty="0"/>
              <a:t>Ursprünglich von Navision Software A/S entwickelt</a:t>
            </a:r>
          </a:p>
          <a:p>
            <a:pPr lvl="1"/>
            <a:r>
              <a:rPr lang="de-DE" dirty="0"/>
              <a:t>2000 Zusammenschluss Navision / Damgaard</a:t>
            </a:r>
          </a:p>
          <a:p>
            <a:pPr lvl="1"/>
            <a:r>
              <a:rPr lang="de-DE" dirty="0"/>
              <a:t>2002 Übernahme durch Microsoft</a:t>
            </a:r>
          </a:p>
          <a:p>
            <a:pPr lvl="1"/>
            <a:r>
              <a:rPr lang="de-DE" dirty="0"/>
              <a:t>Integration in Dynamics </a:t>
            </a:r>
            <a:r>
              <a:rPr lang="de-DE" dirty="0" smtClean="0"/>
              <a:t>Reihe</a:t>
            </a:r>
          </a:p>
          <a:p>
            <a:pPr lvl="1"/>
            <a:r>
              <a:rPr lang="de-DE" dirty="0" smtClean="0"/>
              <a:t>2008 Dynamics Mobile</a:t>
            </a:r>
          </a:p>
          <a:p>
            <a:pPr lvl="1"/>
            <a:r>
              <a:rPr lang="de-DE" dirty="0" smtClean="0"/>
              <a:t>2008 Umstellung auf .NET</a:t>
            </a:r>
          </a:p>
        </p:txBody>
      </p:sp>
      <p:pic>
        <p:nvPicPr>
          <p:cNvPr id="114692" name="Picture 4"/>
          <p:cNvPicPr>
            <a:picLocks noChangeAspect="1" noChangeArrowheads="1"/>
          </p:cNvPicPr>
          <p:nvPr/>
        </p:nvPicPr>
        <p:blipFill>
          <a:blip r:embed="rId3"/>
          <a:srcRect/>
          <a:stretch>
            <a:fillRect/>
          </a:stretch>
        </p:blipFill>
        <p:spPr bwMode="auto">
          <a:xfrm>
            <a:off x="4909327" y="3214686"/>
            <a:ext cx="3594915" cy="2520951"/>
          </a:xfrm>
          <a:prstGeom prst="rect">
            <a:avLst/>
          </a:prstGeom>
          <a:noFill/>
          <a:ln w="9525">
            <a:noFill/>
            <a:miter lim="800000"/>
            <a:headEnd/>
            <a:tailEnd/>
          </a:ln>
          <a:effectLst/>
        </p:spPr>
      </p:pic>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Bioinformatik ist …</a:t>
            </a:r>
            <a:endParaRPr lang="de-DE" dirty="0"/>
          </a:p>
        </p:txBody>
      </p:sp>
      <p:sp>
        <p:nvSpPr>
          <p:cNvPr id="3" name="Textplatzhalter 2"/>
          <p:cNvSpPr>
            <a:spLocks noGrp="1"/>
          </p:cNvSpPr>
          <p:nvPr>
            <p:ph type="body" sz="quarter" idx="10"/>
          </p:nvPr>
        </p:nvSpPr>
        <p:spPr/>
        <p:txBody>
          <a:bodyPr/>
          <a:lstStyle/>
          <a:p>
            <a:r>
              <a:rPr lang="de-DE" sz="3600" dirty="0" smtClean="0"/>
              <a:t>… Hamster zählen und in </a:t>
            </a:r>
            <a:r>
              <a:rPr lang="de-DE" sz="3600" dirty="0" err="1" smtClean="0"/>
              <a:t>Exceltabellen</a:t>
            </a:r>
            <a:r>
              <a:rPr lang="de-DE" sz="3600" dirty="0" smtClean="0"/>
              <a:t> eingeben.</a:t>
            </a:r>
          </a:p>
        </p:txBody>
      </p:sp>
      <p:pic>
        <p:nvPicPr>
          <p:cNvPr id="20482" name="Picture 2"/>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a:effectLst/>
        </p:spPr>
      </p:pic>
      <p:sp>
        <p:nvSpPr>
          <p:cNvPr id="7" name="Rechteck 6"/>
          <p:cNvSpPr/>
          <p:nvPr/>
        </p:nvSpPr>
        <p:spPr>
          <a:xfrm>
            <a:off x="2786050" y="5572140"/>
            <a:ext cx="5715040" cy="276999"/>
          </a:xfrm>
          <a:prstGeom prst="rect">
            <a:avLst/>
          </a:prstGeom>
        </p:spPr>
        <p:txBody>
          <a:bodyPr wrap="square">
            <a:spAutoFit/>
          </a:bodyPr>
          <a:lstStyle/>
          <a:p>
            <a:r>
              <a:rPr lang="de-DE" sz="1200" dirty="0" smtClean="0"/>
              <a:t>http://static.flickr.com/25/51989595_d5640926d7_b.jpg</a:t>
            </a:r>
            <a:endParaRPr lang="de-DE" sz="1200" dirty="0"/>
          </a:p>
        </p:txBody>
      </p:sp>
      <p:pic>
        <p:nvPicPr>
          <p:cNvPr id="9" name="Grafik 8" descr="hamster.jpg"/>
          <p:cNvPicPr>
            <a:picLocks noChangeAspect="1"/>
          </p:cNvPicPr>
          <p:nvPr/>
        </p:nvPicPr>
        <p:blipFill>
          <a:blip r:embed="rId4"/>
          <a:stretch>
            <a:fillRect/>
          </a:stretch>
        </p:blipFill>
        <p:spPr>
          <a:xfrm>
            <a:off x="2285984" y="2428868"/>
            <a:ext cx="4500594" cy="3003837"/>
          </a:xfrm>
          <a:prstGeom prst="rect">
            <a:avLst/>
          </a:prstGeom>
        </p:spPr>
      </p:pic>
    </p:spTree>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el 74"/>
          <p:cNvSpPr>
            <a:spLocks noGrp="1"/>
          </p:cNvSpPr>
          <p:nvPr>
            <p:ph type="title"/>
          </p:nvPr>
        </p:nvSpPr>
        <p:spPr/>
        <p:txBody>
          <a:bodyPr/>
          <a:lstStyle/>
          <a:p>
            <a:r>
              <a:rPr lang="de-DE" dirty="0" smtClean="0"/>
              <a:t>3-Tier Architektur ab NAV 2009</a:t>
            </a:r>
            <a:endParaRPr lang="de-DE" dirty="0"/>
          </a:p>
        </p:txBody>
      </p:sp>
      <p:sp>
        <p:nvSpPr>
          <p:cNvPr id="74" name="Text Box 73"/>
          <p:cNvSpPr txBox="1">
            <a:spLocks noChangeArrowheads="1"/>
          </p:cNvSpPr>
          <p:nvPr/>
        </p:nvSpPr>
        <p:spPr bwMode="auto">
          <a:xfrm rot="10800000">
            <a:off x="1347788" y="5434013"/>
            <a:ext cx="504825" cy="1079500"/>
          </a:xfrm>
          <a:prstGeom prst="rect">
            <a:avLst/>
          </a:prstGeom>
          <a:noFill/>
          <a:ln w="9525">
            <a:noFill/>
            <a:miter lim="800000"/>
            <a:headEnd/>
            <a:tailEnd/>
          </a:ln>
        </p:spPr>
        <p:txBody>
          <a:bodyPr vert="eaVert" lIns="0" tIns="0" rIns="0" bIns="0" anchorCtr="1"/>
          <a:lstStyle/>
          <a:p>
            <a:pPr algn="ctr" defTabSz="762000">
              <a:lnSpc>
                <a:spcPct val="80000"/>
              </a:lnSpc>
              <a:spcBef>
                <a:spcPct val="50000"/>
              </a:spcBef>
            </a:pPr>
            <a:r>
              <a:rPr lang="da-DK" sz="1300" dirty="0">
                <a:solidFill>
                  <a:schemeClr val="bg1"/>
                </a:solidFill>
                <a:latin typeface="Segoe Semibold" pitchFamily="34" charset="0"/>
              </a:rPr>
              <a:t>Database</a:t>
            </a:r>
            <a:br>
              <a:rPr lang="da-DK" sz="1300" dirty="0">
                <a:solidFill>
                  <a:schemeClr val="bg1"/>
                </a:solidFill>
                <a:latin typeface="Segoe Semibold" pitchFamily="34" charset="0"/>
              </a:rPr>
            </a:br>
            <a:r>
              <a:rPr lang="da-DK" sz="1300" dirty="0">
                <a:solidFill>
                  <a:schemeClr val="bg1"/>
                </a:solidFill>
                <a:latin typeface="Segoe Semibold" pitchFamily="34" charset="0"/>
              </a:rPr>
              <a:t>Tier</a:t>
            </a:r>
            <a:endParaRPr lang="en-US" sz="1300" dirty="0">
              <a:solidFill>
                <a:schemeClr val="bg1"/>
              </a:solidFill>
              <a:latin typeface="Segoe Semibold" pitchFamily="34" charset="0"/>
            </a:endParaRPr>
          </a:p>
        </p:txBody>
      </p:sp>
      <p:sp>
        <p:nvSpPr>
          <p:cNvPr id="80" name="AutoShape 25"/>
          <p:cNvSpPr>
            <a:spLocks noChangeArrowheads="1"/>
          </p:cNvSpPr>
          <p:nvPr/>
        </p:nvSpPr>
        <p:spPr bwMode="auto">
          <a:xfrm>
            <a:off x="1330325" y="2811463"/>
            <a:ext cx="3898900" cy="2513012"/>
          </a:xfrm>
          <a:prstGeom prst="roundRect">
            <a:avLst>
              <a:gd name="adj" fmla="val 16667"/>
            </a:avLst>
          </a:prstGeom>
          <a:solidFill>
            <a:schemeClr val="folHlink"/>
          </a:solidFill>
          <a:ln w="25400" algn="ctr">
            <a:noFill/>
            <a:round/>
            <a:headEnd/>
            <a:tailEnd/>
          </a:ln>
        </p:spPr>
        <p:txBody>
          <a:bodyPr wrap="none" lIns="76197" tIns="38098" rIns="76197" bIns="38098" anchor="ctr"/>
          <a:lstStyle/>
          <a:p>
            <a:pPr algn="ctr" defTabSz="762000"/>
            <a:endParaRPr lang="de-DE" sz="2400">
              <a:solidFill>
                <a:schemeClr val="bg2"/>
              </a:solidFill>
              <a:latin typeface="Segoe Semibold" pitchFamily="34" charset="0"/>
            </a:endParaRPr>
          </a:p>
        </p:txBody>
      </p:sp>
      <p:sp>
        <p:nvSpPr>
          <p:cNvPr id="81" name="Text Box 28"/>
          <p:cNvSpPr txBox="1">
            <a:spLocks noChangeArrowheads="1"/>
          </p:cNvSpPr>
          <p:nvPr/>
        </p:nvSpPr>
        <p:spPr bwMode="invGray">
          <a:xfrm rot="16200000">
            <a:off x="194469" y="3853657"/>
            <a:ext cx="2733675" cy="427037"/>
          </a:xfrm>
          <a:prstGeom prst="rect">
            <a:avLst/>
          </a:prstGeom>
          <a:noFill/>
          <a:ln w="12700" algn="ctr">
            <a:noFill/>
            <a:miter lim="800000"/>
            <a:headEnd/>
            <a:tailEnd/>
          </a:ln>
        </p:spPr>
        <p:txBody>
          <a:bodyPr lIns="76197" tIns="38098" rIns="76197" bIns="38098">
            <a:spAutoFit/>
          </a:bodyPr>
          <a:lstStyle/>
          <a:p>
            <a:pPr algn="ctr" defTabSz="762000">
              <a:lnSpc>
                <a:spcPct val="85000"/>
              </a:lnSpc>
              <a:spcBef>
                <a:spcPct val="20000"/>
              </a:spcBef>
            </a:pPr>
            <a:r>
              <a:rPr lang="en-US" sz="1300">
                <a:solidFill>
                  <a:schemeClr val="bg1"/>
                </a:solidFill>
                <a:latin typeface="Segoe Semibold" pitchFamily="34" charset="0"/>
              </a:rPr>
              <a:t>Microsoft Dynamics NAV</a:t>
            </a:r>
            <a:br>
              <a:rPr lang="en-US" sz="1300">
                <a:solidFill>
                  <a:schemeClr val="bg1"/>
                </a:solidFill>
                <a:latin typeface="Segoe Semibold" pitchFamily="34" charset="0"/>
              </a:rPr>
            </a:br>
            <a:r>
              <a:rPr lang="en-US" sz="1300">
                <a:solidFill>
                  <a:schemeClr val="bg1"/>
                </a:solidFill>
                <a:latin typeface="Segoe Semibold" pitchFamily="34" charset="0"/>
              </a:rPr>
              <a:t> Service Tier</a:t>
            </a:r>
          </a:p>
        </p:txBody>
      </p:sp>
      <p:sp>
        <p:nvSpPr>
          <p:cNvPr id="82" name="AutoShape 26"/>
          <p:cNvSpPr>
            <a:spLocks noChangeArrowheads="1"/>
          </p:cNvSpPr>
          <p:nvPr/>
        </p:nvSpPr>
        <p:spPr bwMode="auto">
          <a:xfrm>
            <a:off x="2316163" y="2811463"/>
            <a:ext cx="5237162" cy="2513012"/>
          </a:xfrm>
          <a:prstGeom prst="roundRect">
            <a:avLst>
              <a:gd name="adj" fmla="val 16667"/>
            </a:avLst>
          </a:prstGeom>
          <a:solidFill>
            <a:schemeClr val="folHlink"/>
          </a:solidFill>
          <a:ln w="25400" algn="ctr">
            <a:noFill/>
            <a:round/>
            <a:headEnd/>
            <a:tailEnd/>
          </a:ln>
        </p:spPr>
        <p:txBody>
          <a:bodyPr wrap="none" lIns="91436" tIns="45718" rIns="91436" bIns="45718" anchor="ctr"/>
          <a:lstStyle/>
          <a:p>
            <a:pPr algn="ctr" defTabSz="762000"/>
            <a:endParaRPr lang="de-DE" sz="2400">
              <a:solidFill>
                <a:schemeClr val="bg2"/>
              </a:solidFill>
              <a:latin typeface="Segoe Semibold" pitchFamily="34" charset="0"/>
            </a:endParaRPr>
          </a:p>
        </p:txBody>
      </p:sp>
      <p:grpSp>
        <p:nvGrpSpPr>
          <p:cNvPr id="83" name="AutoShape 55"/>
          <p:cNvGrpSpPr>
            <a:grpSpLocks/>
          </p:cNvGrpSpPr>
          <p:nvPr/>
        </p:nvGrpSpPr>
        <p:grpSpPr bwMode="auto">
          <a:xfrm>
            <a:off x="5248275" y="2830513"/>
            <a:ext cx="2255838" cy="2468562"/>
            <a:chOff x="3967" y="2139"/>
            <a:chExt cx="1705" cy="1866"/>
          </a:xfrm>
        </p:grpSpPr>
        <p:pic>
          <p:nvPicPr>
            <p:cNvPr id="84" name="AutoShape 55"/>
            <p:cNvPicPr>
              <a:picLocks noChangeArrowheads="1"/>
            </p:cNvPicPr>
            <p:nvPr/>
          </p:nvPicPr>
          <p:blipFill>
            <a:blip r:embed="rId4"/>
            <a:srcRect/>
            <a:stretch>
              <a:fillRect/>
            </a:stretch>
          </p:blipFill>
          <p:spPr bwMode="auto">
            <a:xfrm>
              <a:off x="3967" y="2139"/>
              <a:ext cx="1705" cy="1866"/>
            </a:xfrm>
            <a:prstGeom prst="rect">
              <a:avLst/>
            </a:prstGeom>
            <a:noFill/>
          </p:spPr>
        </p:pic>
        <p:sp>
          <p:nvSpPr>
            <p:cNvPr id="85" name="Text Box 7"/>
            <p:cNvSpPr txBox="1">
              <a:spLocks noChangeArrowheads="1"/>
            </p:cNvSpPr>
            <p:nvPr/>
          </p:nvSpPr>
          <p:spPr bwMode="auto">
            <a:xfrm>
              <a:off x="4089" y="2259"/>
              <a:ext cx="1466" cy="1629"/>
            </a:xfrm>
            <a:prstGeom prst="rect">
              <a:avLst/>
            </a:prstGeom>
            <a:noFill/>
            <a:ln w="9525">
              <a:noFill/>
              <a:miter lim="800000"/>
              <a:headEnd/>
              <a:tailEnd/>
            </a:ln>
          </p:spPr>
          <p:txBody>
            <a:bodyPr lIns="380985" tIns="304788" rIns="0" bIns="380985" anchor="ctr"/>
            <a:lstStyle/>
            <a:p>
              <a:pPr indent="-381000" defTabSz="762000">
                <a:buFont typeface="Arial" charset="0"/>
                <a:buChar char="•"/>
              </a:pPr>
              <a:endParaRPr lang="de-DE" sz="2000">
                <a:solidFill>
                  <a:srgbClr val="FFFFFF"/>
                </a:solidFill>
                <a:latin typeface="Segoe" pitchFamily="34" charset="0"/>
              </a:endParaRPr>
            </a:p>
          </p:txBody>
        </p:sp>
      </p:grpSp>
      <p:sp>
        <p:nvSpPr>
          <p:cNvPr id="86" name="Text Box 56"/>
          <p:cNvSpPr txBox="1">
            <a:spLocks noChangeArrowheads="1"/>
          </p:cNvSpPr>
          <p:nvPr/>
        </p:nvSpPr>
        <p:spPr bwMode="invGray">
          <a:xfrm rot="5400000">
            <a:off x="6370638" y="4051300"/>
            <a:ext cx="1858962" cy="230188"/>
          </a:xfrm>
          <a:prstGeom prst="rect">
            <a:avLst/>
          </a:prstGeom>
          <a:noFill/>
          <a:ln w="12700" algn="ctr">
            <a:noFill/>
            <a:miter lim="800000"/>
            <a:headEnd/>
            <a:tailEnd/>
          </a:ln>
        </p:spPr>
        <p:txBody>
          <a:bodyPr lIns="76197" tIns="38098" rIns="76197" bIns="38098">
            <a:spAutoFit/>
          </a:bodyPr>
          <a:lstStyle/>
          <a:p>
            <a:pPr algn="ctr" defTabSz="762000">
              <a:lnSpc>
                <a:spcPct val="85000"/>
              </a:lnSpc>
              <a:spcBef>
                <a:spcPct val="20000"/>
              </a:spcBef>
            </a:pPr>
            <a:r>
              <a:rPr lang="en-US" sz="1200">
                <a:solidFill>
                  <a:schemeClr val="bg1"/>
                </a:solidFill>
                <a:latin typeface="Segoe Semibold" pitchFamily="34" charset="0"/>
              </a:rPr>
              <a:t>SharePoint Services</a:t>
            </a:r>
          </a:p>
        </p:txBody>
      </p:sp>
      <p:grpSp>
        <p:nvGrpSpPr>
          <p:cNvPr id="87" name="AutoShape 27"/>
          <p:cNvGrpSpPr>
            <a:grpSpLocks/>
          </p:cNvGrpSpPr>
          <p:nvPr/>
        </p:nvGrpSpPr>
        <p:grpSpPr bwMode="auto">
          <a:xfrm>
            <a:off x="1692275" y="2830513"/>
            <a:ext cx="3519488" cy="2468562"/>
            <a:chOff x="1279" y="2139"/>
            <a:chExt cx="2661" cy="1866"/>
          </a:xfrm>
        </p:grpSpPr>
        <p:pic>
          <p:nvPicPr>
            <p:cNvPr id="88" name="AutoShape 27"/>
            <p:cNvPicPr>
              <a:picLocks noChangeArrowheads="1"/>
            </p:cNvPicPr>
            <p:nvPr/>
          </p:nvPicPr>
          <p:blipFill>
            <a:blip r:embed="rId5"/>
            <a:srcRect/>
            <a:stretch>
              <a:fillRect/>
            </a:stretch>
          </p:blipFill>
          <p:spPr bwMode="auto">
            <a:xfrm>
              <a:off x="1279" y="2139"/>
              <a:ext cx="2661" cy="1866"/>
            </a:xfrm>
            <a:prstGeom prst="rect">
              <a:avLst/>
            </a:prstGeom>
            <a:noFill/>
          </p:spPr>
        </p:pic>
        <p:sp>
          <p:nvSpPr>
            <p:cNvPr id="89" name="Text Box 11"/>
            <p:cNvSpPr txBox="1">
              <a:spLocks noChangeArrowheads="1"/>
            </p:cNvSpPr>
            <p:nvPr/>
          </p:nvSpPr>
          <p:spPr bwMode="auto">
            <a:xfrm>
              <a:off x="1408" y="2267"/>
              <a:ext cx="2408" cy="1612"/>
            </a:xfrm>
            <a:prstGeom prst="rect">
              <a:avLst/>
            </a:prstGeom>
            <a:noFill/>
            <a:ln w="9525">
              <a:noFill/>
              <a:miter lim="800000"/>
              <a:headEnd/>
              <a:tailEnd/>
            </a:ln>
          </p:spPr>
          <p:txBody>
            <a:bodyPr lIns="380985" tIns="304788" rIns="0" bIns="380985" anchor="ctr"/>
            <a:lstStyle/>
            <a:p>
              <a:pPr indent="-381000" defTabSz="762000">
                <a:buFont typeface="Arial" charset="0"/>
                <a:buChar char="•"/>
              </a:pPr>
              <a:endParaRPr lang="de-DE" sz="2000">
                <a:solidFill>
                  <a:srgbClr val="FFFFFF"/>
                </a:solidFill>
                <a:latin typeface="Segoe" pitchFamily="34" charset="0"/>
              </a:endParaRPr>
            </a:p>
          </p:txBody>
        </p:sp>
      </p:grpSp>
      <p:sp>
        <p:nvSpPr>
          <p:cNvPr id="90" name="Text Box 29"/>
          <p:cNvSpPr txBox="1">
            <a:spLocks noChangeArrowheads="1"/>
          </p:cNvSpPr>
          <p:nvPr/>
        </p:nvSpPr>
        <p:spPr bwMode="invGray">
          <a:xfrm rot="16200000">
            <a:off x="761207" y="3994944"/>
            <a:ext cx="2292350" cy="230187"/>
          </a:xfrm>
          <a:prstGeom prst="rect">
            <a:avLst/>
          </a:prstGeom>
          <a:noFill/>
          <a:ln w="12700" algn="ctr">
            <a:noFill/>
            <a:miter lim="800000"/>
            <a:headEnd/>
            <a:tailEnd/>
          </a:ln>
        </p:spPr>
        <p:txBody>
          <a:bodyPr lIns="76197" tIns="38098" rIns="76197" bIns="38098">
            <a:spAutoFit/>
          </a:bodyPr>
          <a:lstStyle/>
          <a:p>
            <a:pPr algn="ctr" defTabSz="762000">
              <a:lnSpc>
                <a:spcPct val="85000"/>
              </a:lnSpc>
              <a:spcBef>
                <a:spcPct val="20000"/>
              </a:spcBef>
            </a:pPr>
            <a:r>
              <a:rPr lang="en-US" sz="1200">
                <a:solidFill>
                  <a:schemeClr val="bg1"/>
                </a:solidFill>
                <a:latin typeface="Segoe Semibold" pitchFamily="34" charset="0"/>
              </a:rPr>
              <a:t>Internet Information Server</a:t>
            </a:r>
          </a:p>
        </p:txBody>
      </p:sp>
      <p:grpSp>
        <p:nvGrpSpPr>
          <p:cNvPr id="91" name="AutoShape 20"/>
          <p:cNvGrpSpPr>
            <a:grpSpLocks/>
          </p:cNvGrpSpPr>
          <p:nvPr/>
        </p:nvGrpSpPr>
        <p:grpSpPr bwMode="auto">
          <a:xfrm>
            <a:off x="1803400" y="3195638"/>
            <a:ext cx="1549400" cy="817562"/>
            <a:chOff x="1363" y="2415"/>
            <a:chExt cx="1171" cy="619"/>
          </a:xfrm>
        </p:grpSpPr>
        <p:pic>
          <p:nvPicPr>
            <p:cNvPr id="92" name="AutoShape 20"/>
            <p:cNvPicPr>
              <a:picLocks noChangeArrowheads="1"/>
            </p:cNvPicPr>
            <p:nvPr/>
          </p:nvPicPr>
          <p:blipFill>
            <a:blip r:embed="rId6"/>
            <a:srcRect/>
            <a:stretch>
              <a:fillRect/>
            </a:stretch>
          </p:blipFill>
          <p:spPr bwMode="auto">
            <a:xfrm>
              <a:off x="1363" y="2415"/>
              <a:ext cx="1171" cy="619"/>
            </a:xfrm>
            <a:prstGeom prst="rect">
              <a:avLst/>
            </a:prstGeom>
            <a:noFill/>
          </p:spPr>
        </p:pic>
        <p:sp>
          <p:nvSpPr>
            <p:cNvPr id="93" name="Text Box 15"/>
            <p:cNvSpPr txBox="1">
              <a:spLocks noChangeArrowheads="1"/>
            </p:cNvSpPr>
            <p:nvPr/>
          </p:nvSpPr>
          <p:spPr bwMode="auto">
            <a:xfrm>
              <a:off x="1615" y="2465"/>
              <a:ext cx="888" cy="344"/>
            </a:xfrm>
            <a:prstGeom prst="rect">
              <a:avLst/>
            </a:prstGeom>
            <a:noFill/>
            <a:ln w="9525">
              <a:noFill/>
              <a:miter lim="800000"/>
              <a:headEnd/>
              <a:tailEnd/>
            </a:ln>
          </p:spPr>
          <p:txBody>
            <a:bodyPr lIns="91436" tIns="45718" rIns="91436" bIns="45718" anchor="ctr"/>
            <a:lstStyle/>
            <a:p>
              <a:pPr algn="ctr">
                <a:lnSpc>
                  <a:spcPct val="90000"/>
                </a:lnSpc>
              </a:pPr>
              <a:r>
                <a:rPr lang="da-DK" sz="1500">
                  <a:latin typeface="Segoe" pitchFamily="34" charset="0"/>
                </a:rPr>
                <a:t>Web Services</a:t>
              </a:r>
              <a:endParaRPr lang="en-US" sz="1500">
                <a:latin typeface="Segoe" pitchFamily="34" charset="0"/>
              </a:endParaRPr>
            </a:p>
          </p:txBody>
        </p:sp>
      </p:grpSp>
      <p:grpSp>
        <p:nvGrpSpPr>
          <p:cNvPr id="94" name="AutoShape 21"/>
          <p:cNvGrpSpPr>
            <a:grpSpLocks/>
          </p:cNvGrpSpPr>
          <p:nvPr/>
        </p:nvGrpSpPr>
        <p:grpSpPr bwMode="auto">
          <a:xfrm>
            <a:off x="3313113" y="3195638"/>
            <a:ext cx="1543050" cy="817562"/>
            <a:chOff x="2504" y="2415"/>
            <a:chExt cx="1167" cy="619"/>
          </a:xfrm>
        </p:grpSpPr>
        <p:pic>
          <p:nvPicPr>
            <p:cNvPr id="95" name="AutoShape 21"/>
            <p:cNvPicPr>
              <a:picLocks noChangeArrowheads="1"/>
            </p:cNvPicPr>
            <p:nvPr/>
          </p:nvPicPr>
          <p:blipFill>
            <a:blip r:embed="rId7"/>
            <a:srcRect/>
            <a:stretch>
              <a:fillRect/>
            </a:stretch>
          </p:blipFill>
          <p:spPr bwMode="auto">
            <a:xfrm>
              <a:off x="2504" y="2415"/>
              <a:ext cx="1167" cy="619"/>
            </a:xfrm>
            <a:prstGeom prst="rect">
              <a:avLst/>
            </a:prstGeom>
            <a:noFill/>
          </p:spPr>
        </p:pic>
        <p:sp>
          <p:nvSpPr>
            <p:cNvPr id="96" name="Text Box 18"/>
            <p:cNvSpPr txBox="1">
              <a:spLocks noChangeArrowheads="1"/>
            </p:cNvSpPr>
            <p:nvPr/>
          </p:nvSpPr>
          <p:spPr bwMode="auto">
            <a:xfrm>
              <a:off x="2758" y="2465"/>
              <a:ext cx="888" cy="344"/>
            </a:xfrm>
            <a:prstGeom prst="rect">
              <a:avLst/>
            </a:prstGeom>
            <a:noFill/>
            <a:ln w="9525">
              <a:noFill/>
              <a:miter lim="800000"/>
              <a:headEnd/>
              <a:tailEnd/>
            </a:ln>
          </p:spPr>
          <p:txBody>
            <a:bodyPr lIns="91436" tIns="45718" rIns="91436" bIns="45718" anchor="ctr"/>
            <a:lstStyle/>
            <a:p>
              <a:pPr algn="ctr">
                <a:lnSpc>
                  <a:spcPct val="90000"/>
                </a:lnSpc>
              </a:pPr>
              <a:r>
                <a:rPr lang="da-DK" sz="1500">
                  <a:latin typeface="Segoe" pitchFamily="34" charset="0"/>
                </a:rPr>
                <a:t>Client Services</a:t>
              </a:r>
              <a:endParaRPr lang="en-US" sz="1500">
                <a:latin typeface="Segoe" pitchFamily="34" charset="0"/>
              </a:endParaRPr>
            </a:p>
          </p:txBody>
        </p:sp>
      </p:grpSp>
      <p:grpSp>
        <p:nvGrpSpPr>
          <p:cNvPr id="97" name="AutoShape 22"/>
          <p:cNvGrpSpPr>
            <a:grpSpLocks/>
          </p:cNvGrpSpPr>
          <p:nvPr/>
        </p:nvGrpSpPr>
        <p:grpSpPr bwMode="auto">
          <a:xfrm>
            <a:off x="1803400" y="3860800"/>
            <a:ext cx="1549400" cy="803275"/>
            <a:chOff x="1363" y="2918"/>
            <a:chExt cx="1171" cy="607"/>
          </a:xfrm>
        </p:grpSpPr>
        <p:pic>
          <p:nvPicPr>
            <p:cNvPr id="98" name="AutoShape 22"/>
            <p:cNvPicPr>
              <a:picLocks noChangeArrowheads="1"/>
            </p:cNvPicPr>
            <p:nvPr/>
          </p:nvPicPr>
          <p:blipFill>
            <a:blip r:embed="rId8"/>
            <a:srcRect/>
            <a:stretch>
              <a:fillRect/>
            </a:stretch>
          </p:blipFill>
          <p:spPr bwMode="auto">
            <a:xfrm>
              <a:off x="1363" y="2918"/>
              <a:ext cx="1171" cy="607"/>
            </a:xfrm>
            <a:prstGeom prst="rect">
              <a:avLst/>
            </a:prstGeom>
            <a:noFill/>
          </p:spPr>
        </p:pic>
        <p:sp>
          <p:nvSpPr>
            <p:cNvPr id="99" name="Text Box 21"/>
            <p:cNvSpPr txBox="1">
              <a:spLocks noChangeArrowheads="1"/>
            </p:cNvSpPr>
            <p:nvPr/>
          </p:nvSpPr>
          <p:spPr bwMode="auto">
            <a:xfrm>
              <a:off x="1615" y="2955"/>
              <a:ext cx="888" cy="343"/>
            </a:xfrm>
            <a:prstGeom prst="rect">
              <a:avLst/>
            </a:prstGeom>
            <a:noFill/>
            <a:ln w="9525">
              <a:noFill/>
              <a:miter lim="800000"/>
              <a:headEnd/>
              <a:tailEnd/>
            </a:ln>
          </p:spPr>
          <p:txBody>
            <a:bodyPr lIns="91436" tIns="45718" rIns="91436" bIns="45718" anchor="ctr"/>
            <a:lstStyle/>
            <a:p>
              <a:pPr algn="ctr">
                <a:lnSpc>
                  <a:spcPct val="90000"/>
                </a:lnSpc>
              </a:pPr>
              <a:r>
                <a:rPr lang="da-DK" sz="1500">
                  <a:latin typeface="Segoe" pitchFamily="34" charset="0"/>
                </a:rPr>
                <a:t>Application</a:t>
              </a:r>
              <a:endParaRPr lang="en-US" sz="1500">
                <a:latin typeface="Segoe" pitchFamily="34" charset="0"/>
              </a:endParaRPr>
            </a:p>
          </p:txBody>
        </p:sp>
      </p:grpSp>
      <p:grpSp>
        <p:nvGrpSpPr>
          <p:cNvPr id="100" name="AutoShape 23"/>
          <p:cNvGrpSpPr>
            <a:grpSpLocks/>
          </p:cNvGrpSpPr>
          <p:nvPr/>
        </p:nvGrpSpPr>
        <p:grpSpPr bwMode="auto">
          <a:xfrm>
            <a:off x="3313113" y="3846513"/>
            <a:ext cx="1543050" cy="817562"/>
            <a:chOff x="2504" y="2907"/>
            <a:chExt cx="1167" cy="618"/>
          </a:xfrm>
        </p:grpSpPr>
        <p:pic>
          <p:nvPicPr>
            <p:cNvPr id="101" name="AutoShape 23"/>
            <p:cNvPicPr>
              <a:picLocks noChangeArrowheads="1"/>
            </p:cNvPicPr>
            <p:nvPr/>
          </p:nvPicPr>
          <p:blipFill>
            <a:blip r:embed="rId9"/>
            <a:srcRect/>
            <a:stretch>
              <a:fillRect/>
            </a:stretch>
          </p:blipFill>
          <p:spPr bwMode="auto">
            <a:xfrm>
              <a:off x="2504" y="2907"/>
              <a:ext cx="1167" cy="618"/>
            </a:xfrm>
            <a:prstGeom prst="rect">
              <a:avLst/>
            </a:prstGeom>
            <a:noFill/>
          </p:spPr>
        </p:pic>
        <p:sp>
          <p:nvSpPr>
            <p:cNvPr id="102" name="Text Box 24"/>
            <p:cNvSpPr txBox="1">
              <a:spLocks noChangeArrowheads="1"/>
            </p:cNvSpPr>
            <p:nvPr/>
          </p:nvSpPr>
          <p:spPr bwMode="auto">
            <a:xfrm>
              <a:off x="2758" y="2955"/>
              <a:ext cx="888" cy="343"/>
            </a:xfrm>
            <a:prstGeom prst="rect">
              <a:avLst/>
            </a:prstGeom>
            <a:noFill/>
            <a:ln w="9525">
              <a:noFill/>
              <a:miter lim="800000"/>
              <a:headEnd/>
              <a:tailEnd/>
            </a:ln>
          </p:spPr>
          <p:txBody>
            <a:bodyPr lIns="91436" tIns="45718" rIns="91436" bIns="45718" anchor="ctr"/>
            <a:lstStyle/>
            <a:p>
              <a:pPr algn="ctr">
                <a:lnSpc>
                  <a:spcPct val="90000"/>
                </a:lnSpc>
              </a:pPr>
              <a:r>
                <a:rPr lang="da-DK" sz="1500">
                  <a:latin typeface="Segoe" pitchFamily="34" charset="0"/>
                </a:rPr>
                <a:t>Meta data provider</a:t>
              </a:r>
              <a:endParaRPr lang="en-US" sz="1500">
                <a:latin typeface="Segoe" pitchFamily="34" charset="0"/>
              </a:endParaRPr>
            </a:p>
          </p:txBody>
        </p:sp>
      </p:grpSp>
      <p:grpSp>
        <p:nvGrpSpPr>
          <p:cNvPr id="103" name="AutoShape 24"/>
          <p:cNvGrpSpPr>
            <a:grpSpLocks/>
          </p:cNvGrpSpPr>
          <p:nvPr/>
        </p:nvGrpSpPr>
        <p:grpSpPr bwMode="auto">
          <a:xfrm>
            <a:off x="2555875" y="4491038"/>
            <a:ext cx="1554163" cy="817562"/>
            <a:chOff x="1932" y="3395"/>
            <a:chExt cx="1175" cy="618"/>
          </a:xfrm>
        </p:grpSpPr>
        <p:pic>
          <p:nvPicPr>
            <p:cNvPr id="104" name="AutoShape 24"/>
            <p:cNvPicPr>
              <a:picLocks noChangeArrowheads="1"/>
            </p:cNvPicPr>
            <p:nvPr/>
          </p:nvPicPr>
          <p:blipFill>
            <a:blip r:embed="rId10"/>
            <a:srcRect/>
            <a:stretch>
              <a:fillRect/>
            </a:stretch>
          </p:blipFill>
          <p:spPr bwMode="auto">
            <a:xfrm>
              <a:off x="1932" y="3395"/>
              <a:ext cx="1175" cy="618"/>
            </a:xfrm>
            <a:prstGeom prst="rect">
              <a:avLst/>
            </a:prstGeom>
            <a:noFill/>
          </p:spPr>
        </p:pic>
        <p:sp>
          <p:nvSpPr>
            <p:cNvPr id="105" name="Text Box 27"/>
            <p:cNvSpPr txBox="1">
              <a:spLocks noChangeArrowheads="1"/>
            </p:cNvSpPr>
            <p:nvPr/>
          </p:nvSpPr>
          <p:spPr bwMode="auto">
            <a:xfrm>
              <a:off x="2186" y="3445"/>
              <a:ext cx="888" cy="343"/>
            </a:xfrm>
            <a:prstGeom prst="rect">
              <a:avLst/>
            </a:prstGeom>
            <a:noFill/>
            <a:ln w="9525">
              <a:noFill/>
              <a:miter lim="800000"/>
              <a:headEnd/>
              <a:tailEnd/>
            </a:ln>
          </p:spPr>
          <p:txBody>
            <a:bodyPr lIns="91436" tIns="45718" rIns="91436" bIns="45718" anchor="ctr"/>
            <a:lstStyle/>
            <a:p>
              <a:pPr algn="ctr">
                <a:lnSpc>
                  <a:spcPct val="90000"/>
                </a:lnSpc>
              </a:pPr>
              <a:r>
                <a:rPr lang="da-DK" sz="1500">
                  <a:latin typeface="Segoe" pitchFamily="34" charset="0"/>
                </a:rPr>
                <a:t>Class Library</a:t>
              </a:r>
              <a:endParaRPr lang="en-US" sz="1500">
                <a:latin typeface="Segoe" pitchFamily="34" charset="0"/>
              </a:endParaRPr>
            </a:p>
          </p:txBody>
        </p:sp>
      </p:grpSp>
      <p:grpSp>
        <p:nvGrpSpPr>
          <p:cNvPr id="106" name="AutoShape 17"/>
          <p:cNvGrpSpPr>
            <a:grpSpLocks/>
          </p:cNvGrpSpPr>
          <p:nvPr/>
        </p:nvGrpSpPr>
        <p:grpSpPr bwMode="auto">
          <a:xfrm>
            <a:off x="5314950" y="3195638"/>
            <a:ext cx="1543050" cy="838200"/>
            <a:chOff x="4017" y="2415"/>
            <a:chExt cx="1167" cy="634"/>
          </a:xfrm>
        </p:grpSpPr>
        <p:pic>
          <p:nvPicPr>
            <p:cNvPr id="107" name="AutoShape 17"/>
            <p:cNvPicPr>
              <a:picLocks noChangeArrowheads="1"/>
            </p:cNvPicPr>
            <p:nvPr/>
          </p:nvPicPr>
          <p:blipFill>
            <a:blip r:embed="rId11"/>
            <a:srcRect/>
            <a:stretch>
              <a:fillRect/>
            </a:stretch>
          </p:blipFill>
          <p:spPr bwMode="auto">
            <a:xfrm>
              <a:off x="4017" y="2415"/>
              <a:ext cx="1167" cy="634"/>
            </a:xfrm>
            <a:prstGeom prst="rect">
              <a:avLst/>
            </a:prstGeom>
            <a:noFill/>
          </p:spPr>
        </p:pic>
        <p:sp>
          <p:nvSpPr>
            <p:cNvPr id="108" name="Text Box 30"/>
            <p:cNvSpPr txBox="1">
              <a:spLocks noChangeArrowheads="1"/>
            </p:cNvSpPr>
            <p:nvPr/>
          </p:nvSpPr>
          <p:spPr bwMode="auto">
            <a:xfrm>
              <a:off x="4271" y="2479"/>
              <a:ext cx="888" cy="343"/>
            </a:xfrm>
            <a:prstGeom prst="rect">
              <a:avLst/>
            </a:prstGeom>
            <a:noFill/>
            <a:ln w="9525">
              <a:noFill/>
              <a:miter lim="800000"/>
              <a:headEnd/>
              <a:tailEnd/>
            </a:ln>
          </p:spPr>
          <p:txBody>
            <a:bodyPr lIns="91436" tIns="45718" rIns="91436" bIns="45718" anchor="ctr"/>
            <a:lstStyle/>
            <a:p>
              <a:pPr algn="ctr">
                <a:lnSpc>
                  <a:spcPct val="90000"/>
                </a:lnSpc>
              </a:pPr>
              <a:r>
                <a:rPr lang="da-DK" sz="1200">
                  <a:latin typeface="Segoe" pitchFamily="34" charset="0"/>
                </a:rPr>
                <a:t>SharePoint Display Target Render</a:t>
              </a:r>
              <a:endParaRPr lang="en-US" sz="1200">
                <a:latin typeface="Segoe" pitchFamily="34" charset="0"/>
              </a:endParaRPr>
            </a:p>
          </p:txBody>
        </p:sp>
      </p:grpSp>
      <p:grpSp>
        <p:nvGrpSpPr>
          <p:cNvPr id="109" name="AutoShape 18"/>
          <p:cNvGrpSpPr>
            <a:grpSpLocks/>
          </p:cNvGrpSpPr>
          <p:nvPr/>
        </p:nvGrpSpPr>
        <p:grpSpPr bwMode="auto">
          <a:xfrm>
            <a:off x="5314950" y="3860800"/>
            <a:ext cx="1543050" cy="819150"/>
            <a:chOff x="4017" y="2918"/>
            <a:chExt cx="1167" cy="619"/>
          </a:xfrm>
        </p:grpSpPr>
        <p:pic>
          <p:nvPicPr>
            <p:cNvPr id="110" name="AutoShape 18"/>
            <p:cNvPicPr>
              <a:picLocks noChangeArrowheads="1"/>
            </p:cNvPicPr>
            <p:nvPr/>
          </p:nvPicPr>
          <p:blipFill>
            <a:blip r:embed="rId12"/>
            <a:srcRect/>
            <a:stretch>
              <a:fillRect/>
            </a:stretch>
          </p:blipFill>
          <p:spPr bwMode="auto">
            <a:xfrm>
              <a:off x="4017" y="2918"/>
              <a:ext cx="1167" cy="619"/>
            </a:xfrm>
            <a:prstGeom prst="rect">
              <a:avLst/>
            </a:prstGeom>
            <a:noFill/>
          </p:spPr>
        </p:pic>
        <p:sp>
          <p:nvSpPr>
            <p:cNvPr id="111" name="Text Box 33"/>
            <p:cNvSpPr txBox="1">
              <a:spLocks noChangeArrowheads="1"/>
            </p:cNvSpPr>
            <p:nvPr/>
          </p:nvSpPr>
          <p:spPr bwMode="auto">
            <a:xfrm>
              <a:off x="4271" y="2968"/>
              <a:ext cx="888" cy="344"/>
            </a:xfrm>
            <a:prstGeom prst="rect">
              <a:avLst/>
            </a:prstGeom>
            <a:noFill/>
            <a:ln w="9525">
              <a:noFill/>
              <a:miter lim="800000"/>
              <a:headEnd/>
              <a:tailEnd/>
            </a:ln>
          </p:spPr>
          <p:txBody>
            <a:bodyPr lIns="91436" tIns="45718" rIns="91436" bIns="45718" anchor="ctr"/>
            <a:lstStyle/>
            <a:p>
              <a:pPr algn="ctr">
                <a:lnSpc>
                  <a:spcPct val="90000"/>
                </a:lnSpc>
              </a:pPr>
              <a:r>
                <a:rPr lang="da-DK" sz="1500">
                  <a:latin typeface="Segoe" pitchFamily="34" charset="0"/>
                </a:rPr>
                <a:t>Data Binder</a:t>
              </a:r>
              <a:endParaRPr lang="en-US" sz="1500">
                <a:latin typeface="Segoe" pitchFamily="34" charset="0"/>
              </a:endParaRPr>
            </a:p>
          </p:txBody>
        </p:sp>
      </p:grpSp>
      <p:grpSp>
        <p:nvGrpSpPr>
          <p:cNvPr id="112" name="AutoShape 19"/>
          <p:cNvGrpSpPr>
            <a:grpSpLocks/>
          </p:cNvGrpSpPr>
          <p:nvPr/>
        </p:nvGrpSpPr>
        <p:grpSpPr bwMode="auto">
          <a:xfrm>
            <a:off x="5314950" y="4511675"/>
            <a:ext cx="1543050" cy="817563"/>
            <a:chOff x="4017" y="3410"/>
            <a:chExt cx="1167" cy="618"/>
          </a:xfrm>
        </p:grpSpPr>
        <p:pic>
          <p:nvPicPr>
            <p:cNvPr id="113" name="AutoShape 19"/>
            <p:cNvPicPr>
              <a:picLocks noChangeArrowheads="1"/>
            </p:cNvPicPr>
            <p:nvPr/>
          </p:nvPicPr>
          <p:blipFill>
            <a:blip r:embed="rId13"/>
            <a:srcRect/>
            <a:stretch>
              <a:fillRect/>
            </a:stretch>
          </p:blipFill>
          <p:spPr bwMode="auto">
            <a:xfrm>
              <a:off x="4017" y="3410"/>
              <a:ext cx="1167" cy="618"/>
            </a:xfrm>
            <a:prstGeom prst="rect">
              <a:avLst/>
            </a:prstGeom>
            <a:noFill/>
          </p:spPr>
        </p:pic>
        <p:sp>
          <p:nvSpPr>
            <p:cNvPr id="114" name="Text Box 36"/>
            <p:cNvSpPr txBox="1">
              <a:spLocks noChangeArrowheads="1"/>
            </p:cNvSpPr>
            <p:nvPr/>
          </p:nvSpPr>
          <p:spPr bwMode="auto">
            <a:xfrm>
              <a:off x="4271" y="3458"/>
              <a:ext cx="888" cy="343"/>
            </a:xfrm>
            <a:prstGeom prst="rect">
              <a:avLst/>
            </a:prstGeom>
            <a:noFill/>
            <a:ln w="9525">
              <a:noFill/>
              <a:miter lim="800000"/>
              <a:headEnd/>
              <a:tailEnd/>
            </a:ln>
          </p:spPr>
          <p:txBody>
            <a:bodyPr lIns="91436" tIns="45718" rIns="91436" bIns="45718" anchor="ctr"/>
            <a:lstStyle/>
            <a:p>
              <a:pPr algn="ctr">
                <a:lnSpc>
                  <a:spcPct val="90000"/>
                </a:lnSpc>
              </a:pPr>
              <a:r>
                <a:rPr lang="da-DK" sz="1500">
                  <a:latin typeface="Segoe" pitchFamily="34" charset="0"/>
                </a:rPr>
                <a:t>Form Builder</a:t>
              </a:r>
              <a:endParaRPr lang="en-US" sz="1500">
                <a:latin typeface="Segoe" pitchFamily="34" charset="0"/>
              </a:endParaRPr>
            </a:p>
          </p:txBody>
        </p:sp>
      </p:grpSp>
      <p:sp>
        <p:nvSpPr>
          <p:cNvPr id="115" name="AutoShape 25"/>
          <p:cNvSpPr>
            <a:spLocks noChangeArrowheads="1"/>
          </p:cNvSpPr>
          <p:nvPr/>
        </p:nvSpPr>
        <p:spPr bwMode="auto">
          <a:xfrm>
            <a:off x="1327150" y="1116013"/>
            <a:ext cx="3897313" cy="1484312"/>
          </a:xfrm>
          <a:prstGeom prst="roundRect">
            <a:avLst>
              <a:gd name="adj" fmla="val 16667"/>
            </a:avLst>
          </a:prstGeom>
          <a:solidFill>
            <a:schemeClr val="folHlink"/>
          </a:solidFill>
          <a:ln w="25400" algn="ctr">
            <a:noFill/>
            <a:round/>
            <a:headEnd/>
            <a:tailEnd/>
          </a:ln>
        </p:spPr>
        <p:txBody>
          <a:bodyPr wrap="none" lIns="76197" tIns="38098" rIns="76197" bIns="38098" anchor="ctr"/>
          <a:lstStyle/>
          <a:p>
            <a:pPr algn="ctr" defTabSz="762000"/>
            <a:endParaRPr lang="de-DE" sz="2400">
              <a:solidFill>
                <a:schemeClr val="bg2"/>
              </a:solidFill>
              <a:latin typeface="Segoe Semibold" pitchFamily="34" charset="0"/>
            </a:endParaRPr>
          </a:p>
        </p:txBody>
      </p:sp>
      <p:sp>
        <p:nvSpPr>
          <p:cNvPr id="116" name="AutoShape 26"/>
          <p:cNvSpPr>
            <a:spLocks noChangeArrowheads="1"/>
          </p:cNvSpPr>
          <p:nvPr/>
        </p:nvSpPr>
        <p:spPr bwMode="auto">
          <a:xfrm>
            <a:off x="2417763" y="1116013"/>
            <a:ext cx="5135562" cy="1484312"/>
          </a:xfrm>
          <a:prstGeom prst="roundRect">
            <a:avLst>
              <a:gd name="adj" fmla="val 16667"/>
            </a:avLst>
          </a:prstGeom>
          <a:solidFill>
            <a:schemeClr val="folHlink"/>
          </a:solidFill>
          <a:ln w="25400" algn="ctr">
            <a:noFill/>
            <a:round/>
            <a:headEnd/>
            <a:tailEnd/>
          </a:ln>
        </p:spPr>
        <p:txBody>
          <a:bodyPr wrap="none" lIns="91436" tIns="45718" rIns="91436" bIns="45718" anchor="ctr"/>
          <a:lstStyle/>
          <a:p>
            <a:pPr algn="ctr" defTabSz="762000"/>
            <a:endParaRPr lang="de-DE" sz="2400">
              <a:solidFill>
                <a:schemeClr val="bg2"/>
              </a:solidFill>
              <a:latin typeface="Segoe Semibold" pitchFamily="34" charset="0"/>
            </a:endParaRPr>
          </a:p>
        </p:txBody>
      </p:sp>
      <p:grpSp>
        <p:nvGrpSpPr>
          <p:cNvPr id="117" name="AutoShape 27"/>
          <p:cNvGrpSpPr>
            <a:grpSpLocks/>
          </p:cNvGrpSpPr>
          <p:nvPr/>
        </p:nvGrpSpPr>
        <p:grpSpPr bwMode="auto">
          <a:xfrm>
            <a:off x="1692275" y="1096963"/>
            <a:ext cx="3519488" cy="1503362"/>
            <a:chOff x="1279" y="829"/>
            <a:chExt cx="2661" cy="1137"/>
          </a:xfrm>
        </p:grpSpPr>
        <p:pic>
          <p:nvPicPr>
            <p:cNvPr id="118" name="AutoShape 27"/>
            <p:cNvPicPr>
              <a:picLocks noChangeArrowheads="1"/>
            </p:cNvPicPr>
            <p:nvPr/>
          </p:nvPicPr>
          <p:blipFill>
            <a:blip r:embed="rId14"/>
            <a:srcRect/>
            <a:stretch>
              <a:fillRect/>
            </a:stretch>
          </p:blipFill>
          <p:spPr bwMode="auto">
            <a:xfrm>
              <a:off x="1279" y="829"/>
              <a:ext cx="2661" cy="1137"/>
            </a:xfrm>
            <a:prstGeom prst="rect">
              <a:avLst/>
            </a:prstGeom>
            <a:noFill/>
          </p:spPr>
        </p:pic>
        <p:sp>
          <p:nvSpPr>
            <p:cNvPr id="119" name="Text Box 41"/>
            <p:cNvSpPr txBox="1">
              <a:spLocks noChangeArrowheads="1"/>
            </p:cNvSpPr>
            <p:nvPr/>
          </p:nvSpPr>
          <p:spPr bwMode="auto">
            <a:xfrm>
              <a:off x="1372" y="924"/>
              <a:ext cx="2479" cy="951"/>
            </a:xfrm>
            <a:prstGeom prst="rect">
              <a:avLst/>
            </a:prstGeom>
            <a:noFill/>
            <a:ln w="9525">
              <a:noFill/>
              <a:miter lim="800000"/>
              <a:headEnd/>
              <a:tailEnd/>
            </a:ln>
          </p:spPr>
          <p:txBody>
            <a:bodyPr lIns="380985" tIns="304788" rIns="0" bIns="380985" anchor="ctr"/>
            <a:lstStyle/>
            <a:p>
              <a:pPr indent="-381000" defTabSz="762000">
                <a:buFont typeface="Arial" charset="0"/>
                <a:buChar char="•"/>
              </a:pPr>
              <a:endParaRPr lang="de-DE" sz="2000">
                <a:solidFill>
                  <a:srgbClr val="FFFFFF"/>
                </a:solidFill>
                <a:latin typeface="Segoe" pitchFamily="34" charset="0"/>
              </a:endParaRPr>
            </a:p>
          </p:txBody>
        </p:sp>
      </p:grpSp>
      <p:grpSp>
        <p:nvGrpSpPr>
          <p:cNvPr id="120" name="AutoShape 55"/>
          <p:cNvGrpSpPr>
            <a:grpSpLocks/>
          </p:cNvGrpSpPr>
          <p:nvPr/>
        </p:nvGrpSpPr>
        <p:grpSpPr bwMode="auto">
          <a:xfrm>
            <a:off x="5248275" y="1087438"/>
            <a:ext cx="2255838" cy="1528762"/>
            <a:chOff x="3967" y="822"/>
            <a:chExt cx="1705" cy="1156"/>
          </a:xfrm>
        </p:grpSpPr>
        <p:pic>
          <p:nvPicPr>
            <p:cNvPr id="121" name="AutoShape 55"/>
            <p:cNvPicPr>
              <a:picLocks noChangeArrowheads="1"/>
            </p:cNvPicPr>
            <p:nvPr/>
          </p:nvPicPr>
          <p:blipFill>
            <a:blip r:embed="rId15"/>
            <a:srcRect/>
            <a:stretch>
              <a:fillRect/>
            </a:stretch>
          </p:blipFill>
          <p:spPr bwMode="auto">
            <a:xfrm>
              <a:off x="3967" y="822"/>
              <a:ext cx="1705" cy="1156"/>
            </a:xfrm>
            <a:prstGeom prst="rect">
              <a:avLst/>
            </a:prstGeom>
            <a:noFill/>
          </p:spPr>
        </p:pic>
        <p:sp>
          <p:nvSpPr>
            <p:cNvPr id="122" name="Text Box 44"/>
            <p:cNvSpPr txBox="1">
              <a:spLocks noChangeArrowheads="1"/>
            </p:cNvSpPr>
            <p:nvPr/>
          </p:nvSpPr>
          <p:spPr bwMode="auto">
            <a:xfrm>
              <a:off x="4035" y="891"/>
              <a:ext cx="1574" cy="1023"/>
            </a:xfrm>
            <a:prstGeom prst="rect">
              <a:avLst/>
            </a:prstGeom>
            <a:noFill/>
            <a:ln w="9525">
              <a:noFill/>
              <a:miter lim="800000"/>
              <a:headEnd/>
              <a:tailEnd/>
            </a:ln>
          </p:spPr>
          <p:txBody>
            <a:bodyPr lIns="380985" tIns="304788" rIns="0" bIns="380985" anchor="ctr"/>
            <a:lstStyle/>
            <a:p>
              <a:pPr indent="-381000" defTabSz="762000">
                <a:buFont typeface="Arial" charset="0"/>
                <a:buChar char="•"/>
              </a:pPr>
              <a:endParaRPr lang="de-DE" sz="2000">
                <a:solidFill>
                  <a:srgbClr val="FFFFFF"/>
                </a:solidFill>
                <a:latin typeface="Segoe" pitchFamily="34" charset="0"/>
              </a:endParaRPr>
            </a:p>
          </p:txBody>
        </p:sp>
      </p:grpSp>
      <p:sp>
        <p:nvSpPr>
          <p:cNvPr id="123" name="Text Box 71"/>
          <p:cNvSpPr txBox="1">
            <a:spLocks noChangeArrowheads="1"/>
          </p:cNvSpPr>
          <p:nvPr/>
        </p:nvSpPr>
        <p:spPr bwMode="auto">
          <a:xfrm rot="10800000">
            <a:off x="1347788" y="982663"/>
            <a:ext cx="433387" cy="1728787"/>
          </a:xfrm>
          <a:prstGeom prst="rect">
            <a:avLst/>
          </a:prstGeom>
          <a:noFill/>
          <a:ln w="9525">
            <a:noFill/>
            <a:miter lim="800000"/>
            <a:headEnd/>
            <a:tailEnd/>
          </a:ln>
        </p:spPr>
        <p:txBody>
          <a:bodyPr vert="eaVert" lIns="0" tIns="0" rIns="0" bIns="0" anchorCtr="1"/>
          <a:lstStyle/>
          <a:p>
            <a:pPr algn="ctr" defTabSz="762000">
              <a:spcBef>
                <a:spcPct val="50000"/>
              </a:spcBef>
            </a:pPr>
            <a:r>
              <a:rPr lang="da-DK" sz="1300" dirty="0">
                <a:solidFill>
                  <a:schemeClr val="bg1"/>
                </a:solidFill>
                <a:latin typeface="Segoe Semibold" pitchFamily="34" charset="0"/>
              </a:rPr>
              <a:t>Client Tier</a:t>
            </a:r>
            <a:endParaRPr lang="en-US" sz="1300" dirty="0">
              <a:solidFill>
                <a:schemeClr val="bg1"/>
              </a:solidFill>
              <a:latin typeface="Segoe Semibold" pitchFamily="34" charset="0"/>
            </a:endParaRPr>
          </a:p>
        </p:txBody>
      </p:sp>
      <p:sp>
        <p:nvSpPr>
          <p:cNvPr id="124" name="AutoShape 25"/>
          <p:cNvSpPr>
            <a:spLocks noChangeArrowheads="1"/>
          </p:cNvSpPr>
          <p:nvPr/>
        </p:nvSpPr>
        <p:spPr bwMode="auto">
          <a:xfrm>
            <a:off x="1339850" y="5553075"/>
            <a:ext cx="3897313" cy="893763"/>
          </a:xfrm>
          <a:prstGeom prst="roundRect">
            <a:avLst>
              <a:gd name="adj" fmla="val 16667"/>
            </a:avLst>
          </a:prstGeom>
          <a:solidFill>
            <a:schemeClr val="folHlink"/>
          </a:solidFill>
          <a:ln w="25400" algn="ctr">
            <a:noFill/>
            <a:round/>
            <a:headEnd/>
            <a:tailEnd/>
          </a:ln>
        </p:spPr>
        <p:txBody>
          <a:bodyPr wrap="none" lIns="76197" tIns="38098" rIns="76197" bIns="38098" anchor="ctr"/>
          <a:lstStyle/>
          <a:p>
            <a:pPr algn="ctr" defTabSz="762000"/>
            <a:endParaRPr lang="de-DE" sz="2400">
              <a:solidFill>
                <a:schemeClr val="bg2"/>
              </a:solidFill>
              <a:latin typeface="Segoe Semibold" pitchFamily="34" charset="0"/>
            </a:endParaRPr>
          </a:p>
        </p:txBody>
      </p:sp>
      <p:sp>
        <p:nvSpPr>
          <p:cNvPr id="125" name="AutoShape 26"/>
          <p:cNvSpPr>
            <a:spLocks noChangeArrowheads="1"/>
          </p:cNvSpPr>
          <p:nvPr/>
        </p:nvSpPr>
        <p:spPr bwMode="auto">
          <a:xfrm>
            <a:off x="2417763" y="5553075"/>
            <a:ext cx="5135562" cy="893763"/>
          </a:xfrm>
          <a:prstGeom prst="roundRect">
            <a:avLst>
              <a:gd name="adj" fmla="val 16667"/>
            </a:avLst>
          </a:prstGeom>
          <a:solidFill>
            <a:schemeClr val="folHlink"/>
          </a:solidFill>
          <a:ln w="25400" algn="ctr">
            <a:noFill/>
            <a:round/>
            <a:headEnd/>
            <a:tailEnd/>
          </a:ln>
        </p:spPr>
        <p:txBody>
          <a:bodyPr wrap="none" lIns="91436" tIns="45718" rIns="91436" bIns="45718" anchor="ctr"/>
          <a:lstStyle/>
          <a:p>
            <a:pPr algn="ctr" defTabSz="762000"/>
            <a:endParaRPr lang="de-DE" sz="2400">
              <a:solidFill>
                <a:schemeClr val="bg2"/>
              </a:solidFill>
              <a:latin typeface="Segoe Semibold" pitchFamily="34" charset="0"/>
            </a:endParaRPr>
          </a:p>
        </p:txBody>
      </p:sp>
      <p:grpSp>
        <p:nvGrpSpPr>
          <p:cNvPr id="126" name="AutoShape 27"/>
          <p:cNvGrpSpPr>
            <a:grpSpLocks/>
          </p:cNvGrpSpPr>
          <p:nvPr/>
        </p:nvGrpSpPr>
        <p:grpSpPr bwMode="auto">
          <a:xfrm>
            <a:off x="1692275" y="5562600"/>
            <a:ext cx="3519488" cy="842963"/>
            <a:chOff x="1279" y="4205"/>
            <a:chExt cx="2661" cy="637"/>
          </a:xfrm>
        </p:grpSpPr>
        <p:pic>
          <p:nvPicPr>
            <p:cNvPr id="127" name="AutoShape 27"/>
            <p:cNvPicPr>
              <a:picLocks noChangeArrowheads="1"/>
            </p:cNvPicPr>
            <p:nvPr/>
          </p:nvPicPr>
          <p:blipFill>
            <a:blip r:embed="rId16"/>
            <a:srcRect/>
            <a:stretch>
              <a:fillRect/>
            </a:stretch>
          </p:blipFill>
          <p:spPr bwMode="auto">
            <a:xfrm>
              <a:off x="1279" y="4205"/>
              <a:ext cx="2661" cy="637"/>
            </a:xfrm>
            <a:prstGeom prst="rect">
              <a:avLst/>
            </a:prstGeom>
            <a:noFill/>
          </p:spPr>
        </p:pic>
        <p:sp>
          <p:nvSpPr>
            <p:cNvPr id="128" name="Text Box 50"/>
            <p:cNvSpPr txBox="1">
              <a:spLocks noChangeArrowheads="1"/>
            </p:cNvSpPr>
            <p:nvPr/>
          </p:nvSpPr>
          <p:spPr bwMode="auto">
            <a:xfrm>
              <a:off x="1347" y="4271"/>
              <a:ext cx="2530" cy="483"/>
            </a:xfrm>
            <a:prstGeom prst="rect">
              <a:avLst/>
            </a:prstGeom>
            <a:noFill/>
            <a:ln w="9525">
              <a:noFill/>
              <a:miter lim="800000"/>
              <a:headEnd/>
              <a:tailEnd/>
            </a:ln>
          </p:spPr>
          <p:txBody>
            <a:bodyPr lIns="380985" tIns="304788" rIns="0" bIns="380985" anchor="ctr"/>
            <a:lstStyle/>
            <a:p>
              <a:pPr indent="-381000" defTabSz="762000">
                <a:buFont typeface="Arial" charset="0"/>
                <a:buChar char="•"/>
              </a:pPr>
              <a:endParaRPr lang="de-DE" sz="2000">
                <a:solidFill>
                  <a:srgbClr val="FFFFFF"/>
                </a:solidFill>
                <a:latin typeface="Segoe" pitchFamily="34" charset="0"/>
              </a:endParaRPr>
            </a:p>
          </p:txBody>
        </p:sp>
      </p:grpSp>
      <p:grpSp>
        <p:nvGrpSpPr>
          <p:cNvPr id="129" name="AutoShape 5"/>
          <p:cNvGrpSpPr>
            <a:grpSpLocks/>
          </p:cNvGrpSpPr>
          <p:nvPr/>
        </p:nvGrpSpPr>
        <p:grpSpPr bwMode="auto">
          <a:xfrm>
            <a:off x="2493963" y="5659438"/>
            <a:ext cx="1966912" cy="609600"/>
            <a:chOff x="1885" y="4278"/>
            <a:chExt cx="1487" cy="461"/>
          </a:xfrm>
        </p:grpSpPr>
        <p:pic>
          <p:nvPicPr>
            <p:cNvPr id="130" name="AutoShape 5"/>
            <p:cNvPicPr>
              <a:picLocks noChangeArrowheads="1"/>
            </p:cNvPicPr>
            <p:nvPr/>
          </p:nvPicPr>
          <p:blipFill>
            <a:blip r:embed="rId17"/>
            <a:srcRect/>
            <a:stretch>
              <a:fillRect/>
            </a:stretch>
          </p:blipFill>
          <p:spPr bwMode="auto">
            <a:xfrm>
              <a:off x="1885" y="4278"/>
              <a:ext cx="1487" cy="461"/>
            </a:xfrm>
            <a:prstGeom prst="rect">
              <a:avLst/>
            </a:prstGeom>
            <a:noFill/>
          </p:spPr>
        </p:pic>
        <p:sp>
          <p:nvSpPr>
            <p:cNvPr id="131" name="Text Box 53"/>
            <p:cNvSpPr txBox="1">
              <a:spLocks noChangeArrowheads="1"/>
            </p:cNvSpPr>
            <p:nvPr/>
          </p:nvSpPr>
          <p:spPr bwMode="auto">
            <a:xfrm>
              <a:off x="1940" y="4418"/>
              <a:ext cx="1376" cy="222"/>
            </a:xfrm>
            <a:prstGeom prst="rect">
              <a:avLst/>
            </a:prstGeom>
            <a:noFill/>
            <a:ln w="9525">
              <a:noFill/>
              <a:miter lim="800000"/>
              <a:headEnd/>
              <a:tailEnd/>
            </a:ln>
          </p:spPr>
          <p:txBody>
            <a:bodyPr wrap="none" lIns="76197" tIns="38098" rIns="76197" bIns="38098" anchor="ctr"/>
            <a:lstStyle/>
            <a:p>
              <a:pPr algn="ctr" defTabSz="762000"/>
              <a:r>
                <a:rPr lang="en-US" sz="1300">
                  <a:latin typeface="Segoe" pitchFamily="34" charset="0"/>
                </a:rPr>
                <a:t>Microsoft SQL Server</a:t>
              </a:r>
            </a:p>
          </p:txBody>
        </p:sp>
      </p:grpSp>
      <p:sp>
        <p:nvSpPr>
          <p:cNvPr id="132" name="Text Box 72"/>
          <p:cNvSpPr txBox="1">
            <a:spLocks noChangeArrowheads="1"/>
          </p:cNvSpPr>
          <p:nvPr/>
        </p:nvSpPr>
        <p:spPr bwMode="auto">
          <a:xfrm rot="10800000">
            <a:off x="1693863" y="1019175"/>
            <a:ext cx="503237" cy="1725613"/>
          </a:xfrm>
          <a:prstGeom prst="rect">
            <a:avLst/>
          </a:prstGeom>
          <a:noFill/>
          <a:ln w="9525">
            <a:noFill/>
            <a:miter lim="800000"/>
            <a:headEnd/>
            <a:tailEnd/>
          </a:ln>
        </p:spPr>
        <p:txBody>
          <a:bodyPr vert="eaVert" lIns="0" tIns="0" rIns="0" bIns="0" anchor="ctr" anchorCtr="1"/>
          <a:lstStyle/>
          <a:p>
            <a:pPr algn="ctr" defTabSz="762000">
              <a:lnSpc>
                <a:spcPct val="80000"/>
              </a:lnSpc>
              <a:spcBef>
                <a:spcPct val="50000"/>
              </a:spcBef>
            </a:pPr>
            <a:r>
              <a:rPr lang="da-DK" sz="1200">
                <a:solidFill>
                  <a:schemeClr val="bg1"/>
                </a:solidFill>
                <a:latin typeface="Segoe Semibold" pitchFamily="34" charset="0"/>
              </a:rPr>
              <a:t>Windows Client</a:t>
            </a:r>
            <a:br>
              <a:rPr lang="da-DK" sz="1200">
                <a:solidFill>
                  <a:schemeClr val="bg1"/>
                </a:solidFill>
                <a:latin typeface="Segoe Semibold" pitchFamily="34" charset="0"/>
              </a:rPr>
            </a:br>
            <a:r>
              <a:rPr lang="da-DK" sz="1200">
                <a:solidFill>
                  <a:schemeClr val="bg1"/>
                </a:solidFill>
                <a:latin typeface="Segoe Semibold" pitchFamily="34" charset="0"/>
              </a:rPr>
              <a:t>Rich Client</a:t>
            </a:r>
            <a:endParaRPr lang="en-US" sz="1200">
              <a:solidFill>
                <a:schemeClr val="bg1"/>
              </a:solidFill>
              <a:latin typeface="Segoe Semibold" pitchFamily="34" charset="0"/>
            </a:endParaRPr>
          </a:p>
        </p:txBody>
      </p:sp>
      <p:grpSp>
        <p:nvGrpSpPr>
          <p:cNvPr id="133" name="AutoShape 14"/>
          <p:cNvGrpSpPr>
            <a:grpSpLocks/>
          </p:cNvGrpSpPr>
          <p:nvPr/>
        </p:nvGrpSpPr>
        <p:grpSpPr bwMode="auto">
          <a:xfrm>
            <a:off x="1793875" y="1854200"/>
            <a:ext cx="1554163" cy="812800"/>
            <a:chOff x="1356" y="1402"/>
            <a:chExt cx="1175" cy="614"/>
          </a:xfrm>
        </p:grpSpPr>
        <p:pic>
          <p:nvPicPr>
            <p:cNvPr id="134" name="AutoShape 14"/>
            <p:cNvPicPr>
              <a:picLocks noChangeArrowheads="1"/>
            </p:cNvPicPr>
            <p:nvPr/>
          </p:nvPicPr>
          <p:blipFill>
            <a:blip r:embed="rId18"/>
            <a:srcRect/>
            <a:stretch>
              <a:fillRect/>
            </a:stretch>
          </p:blipFill>
          <p:spPr bwMode="auto">
            <a:xfrm>
              <a:off x="1356" y="1402"/>
              <a:ext cx="1175" cy="614"/>
            </a:xfrm>
            <a:prstGeom prst="rect">
              <a:avLst/>
            </a:prstGeom>
            <a:noFill/>
          </p:spPr>
        </p:pic>
        <p:sp>
          <p:nvSpPr>
            <p:cNvPr id="135" name="Text Box 57"/>
            <p:cNvSpPr txBox="1">
              <a:spLocks noChangeArrowheads="1"/>
            </p:cNvSpPr>
            <p:nvPr/>
          </p:nvSpPr>
          <p:spPr bwMode="auto">
            <a:xfrm>
              <a:off x="1608" y="1449"/>
              <a:ext cx="888" cy="343"/>
            </a:xfrm>
            <a:prstGeom prst="rect">
              <a:avLst/>
            </a:prstGeom>
            <a:noFill/>
            <a:ln w="9525">
              <a:noFill/>
              <a:miter lim="800000"/>
              <a:headEnd/>
              <a:tailEnd/>
            </a:ln>
          </p:spPr>
          <p:txBody>
            <a:bodyPr lIns="91436" tIns="45718" rIns="91436" bIns="45718" anchor="ctr"/>
            <a:lstStyle/>
            <a:p>
              <a:pPr algn="ctr">
                <a:lnSpc>
                  <a:spcPct val="90000"/>
                </a:lnSpc>
              </a:pPr>
              <a:r>
                <a:rPr lang="da-DK" sz="1500">
                  <a:latin typeface="Segoe" pitchFamily="34" charset="0"/>
                </a:rPr>
                <a:t>Form Builder</a:t>
              </a:r>
              <a:endParaRPr lang="en-US" sz="1500">
                <a:latin typeface="Segoe" pitchFamily="34" charset="0"/>
              </a:endParaRPr>
            </a:p>
          </p:txBody>
        </p:sp>
      </p:grpSp>
      <p:grpSp>
        <p:nvGrpSpPr>
          <p:cNvPr id="136" name="AutoShape 15"/>
          <p:cNvGrpSpPr>
            <a:grpSpLocks/>
          </p:cNvGrpSpPr>
          <p:nvPr/>
        </p:nvGrpSpPr>
        <p:grpSpPr bwMode="auto">
          <a:xfrm>
            <a:off x="3317875" y="1854200"/>
            <a:ext cx="1549400" cy="812800"/>
            <a:chOff x="2508" y="1402"/>
            <a:chExt cx="1171" cy="614"/>
          </a:xfrm>
        </p:grpSpPr>
        <p:pic>
          <p:nvPicPr>
            <p:cNvPr id="137" name="AutoShape 15"/>
            <p:cNvPicPr>
              <a:picLocks noChangeArrowheads="1"/>
            </p:cNvPicPr>
            <p:nvPr/>
          </p:nvPicPr>
          <p:blipFill>
            <a:blip r:embed="rId19"/>
            <a:srcRect/>
            <a:stretch>
              <a:fillRect/>
            </a:stretch>
          </p:blipFill>
          <p:spPr bwMode="auto">
            <a:xfrm>
              <a:off x="2508" y="1402"/>
              <a:ext cx="1171" cy="614"/>
            </a:xfrm>
            <a:prstGeom prst="rect">
              <a:avLst/>
            </a:prstGeom>
            <a:noFill/>
          </p:spPr>
        </p:pic>
        <p:sp>
          <p:nvSpPr>
            <p:cNvPr id="138" name="Text Box 60"/>
            <p:cNvSpPr txBox="1">
              <a:spLocks noChangeArrowheads="1"/>
            </p:cNvSpPr>
            <p:nvPr/>
          </p:nvSpPr>
          <p:spPr bwMode="auto">
            <a:xfrm>
              <a:off x="2759" y="1449"/>
              <a:ext cx="888" cy="343"/>
            </a:xfrm>
            <a:prstGeom prst="rect">
              <a:avLst/>
            </a:prstGeom>
            <a:noFill/>
            <a:ln w="9525">
              <a:noFill/>
              <a:miter lim="800000"/>
              <a:headEnd/>
              <a:tailEnd/>
            </a:ln>
          </p:spPr>
          <p:txBody>
            <a:bodyPr lIns="91436" tIns="45718" rIns="91436" bIns="45718" anchor="ctr"/>
            <a:lstStyle/>
            <a:p>
              <a:pPr algn="ctr">
                <a:lnSpc>
                  <a:spcPct val="90000"/>
                </a:lnSpc>
              </a:pPr>
              <a:r>
                <a:rPr lang="da-DK" sz="1500">
                  <a:latin typeface="Segoe" pitchFamily="34" charset="0"/>
                </a:rPr>
                <a:t>Data Binder</a:t>
              </a:r>
              <a:endParaRPr lang="en-US" sz="1500">
                <a:latin typeface="Segoe" pitchFamily="34" charset="0"/>
              </a:endParaRPr>
            </a:p>
          </p:txBody>
        </p:sp>
      </p:grpSp>
      <p:grpSp>
        <p:nvGrpSpPr>
          <p:cNvPr id="139" name="AutoShape 16"/>
          <p:cNvGrpSpPr>
            <a:grpSpLocks/>
          </p:cNvGrpSpPr>
          <p:nvPr/>
        </p:nvGrpSpPr>
        <p:grpSpPr bwMode="auto">
          <a:xfrm>
            <a:off x="2484438" y="1138238"/>
            <a:ext cx="1835150" cy="898525"/>
            <a:chOff x="1928" y="860"/>
            <a:chExt cx="1171" cy="680"/>
          </a:xfrm>
        </p:grpSpPr>
        <p:pic>
          <p:nvPicPr>
            <p:cNvPr id="140" name="AutoShape 16"/>
            <p:cNvPicPr>
              <a:picLocks noChangeArrowheads="1"/>
            </p:cNvPicPr>
            <p:nvPr/>
          </p:nvPicPr>
          <p:blipFill>
            <a:blip r:embed="rId20"/>
            <a:srcRect/>
            <a:stretch>
              <a:fillRect/>
            </a:stretch>
          </p:blipFill>
          <p:spPr bwMode="auto">
            <a:xfrm>
              <a:off x="1928" y="860"/>
              <a:ext cx="1171" cy="680"/>
            </a:xfrm>
            <a:prstGeom prst="rect">
              <a:avLst/>
            </a:prstGeom>
            <a:noFill/>
          </p:spPr>
        </p:pic>
        <p:sp>
          <p:nvSpPr>
            <p:cNvPr id="141" name="Text Box 63"/>
            <p:cNvSpPr txBox="1">
              <a:spLocks noChangeArrowheads="1"/>
            </p:cNvSpPr>
            <p:nvPr/>
          </p:nvSpPr>
          <p:spPr bwMode="auto">
            <a:xfrm>
              <a:off x="2179" y="959"/>
              <a:ext cx="888" cy="343"/>
            </a:xfrm>
            <a:prstGeom prst="rect">
              <a:avLst/>
            </a:prstGeom>
            <a:noFill/>
            <a:ln w="9525">
              <a:noFill/>
              <a:miter lim="800000"/>
              <a:headEnd/>
              <a:tailEnd/>
            </a:ln>
          </p:spPr>
          <p:txBody>
            <a:bodyPr lIns="91436" tIns="45718" rIns="91436" bIns="45718" anchor="ctr"/>
            <a:lstStyle/>
            <a:p>
              <a:pPr algn="ctr">
                <a:lnSpc>
                  <a:spcPct val="90000"/>
                </a:lnSpc>
              </a:pPr>
              <a:r>
                <a:rPr lang="da-DK" sz="1300">
                  <a:latin typeface="Segoe" pitchFamily="34" charset="0"/>
                </a:rPr>
                <a:t>RolesTailored</a:t>
              </a:r>
            </a:p>
            <a:p>
              <a:pPr algn="ctr">
                <a:lnSpc>
                  <a:spcPct val="90000"/>
                </a:lnSpc>
              </a:pPr>
              <a:r>
                <a:rPr lang="da-DK" sz="1300">
                  <a:latin typeface="Segoe" pitchFamily="34" charset="0"/>
                </a:rPr>
                <a:t>Client</a:t>
              </a:r>
              <a:endParaRPr lang="en-US" sz="1300">
                <a:latin typeface="Segoe" pitchFamily="34" charset="0"/>
              </a:endParaRPr>
            </a:p>
          </p:txBody>
        </p:sp>
      </p:grpSp>
      <p:grpSp>
        <p:nvGrpSpPr>
          <p:cNvPr id="142" name="AutoShape 8"/>
          <p:cNvGrpSpPr>
            <a:grpSpLocks/>
          </p:cNvGrpSpPr>
          <p:nvPr/>
        </p:nvGrpSpPr>
        <p:grpSpPr bwMode="auto">
          <a:xfrm>
            <a:off x="5314950" y="1595438"/>
            <a:ext cx="1543050" cy="801687"/>
            <a:chOff x="4017" y="1206"/>
            <a:chExt cx="1167" cy="606"/>
          </a:xfrm>
        </p:grpSpPr>
        <p:pic>
          <p:nvPicPr>
            <p:cNvPr id="143" name="AutoShape 8"/>
            <p:cNvPicPr>
              <a:picLocks noChangeArrowheads="1"/>
            </p:cNvPicPr>
            <p:nvPr/>
          </p:nvPicPr>
          <p:blipFill>
            <a:blip r:embed="rId21"/>
            <a:srcRect/>
            <a:stretch>
              <a:fillRect/>
            </a:stretch>
          </p:blipFill>
          <p:spPr bwMode="auto">
            <a:xfrm>
              <a:off x="4017" y="1206"/>
              <a:ext cx="1167" cy="606"/>
            </a:xfrm>
            <a:prstGeom prst="rect">
              <a:avLst/>
            </a:prstGeom>
            <a:noFill/>
          </p:spPr>
        </p:pic>
        <p:sp>
          <p:nvSpPr>
            <p:cNvPr id="144" name="Text Box 66"/>
            <p:cNvSpPr txBox="1">
              <a:spLocks noChangeArrowheads="1"/>
            </p:cNvSpPr>
            <p:nvPr/>
          </p:nvSpPr>
          <p:spPr bwMode="auto">
            <a:xfrm>
              <a:off x="4271" y="1244"/>
              <a:ext cx="888" cy="343"/>
            </a:xfrm>
            <a:prstGeom prst="rect">
              <a:avLst/>
            </a:prstGeom>
            <a:noFill/>
            <a:ln w="9525">
              <a:noFill/>
              <a:miter lim="800000"/>
              <a:headEnd/>
              <a:tailEnd/>
            </a:ln>
          </p:spPr>
          <p:txBody>
            <a:bodyPr lIns="91436" tIns="45718" rIns="91436" bIns="45718" anchor="ctr"/>
            <a:lstStyle/>
            <a:p>
              <a:pPr algn="ctr">
                <a:lnSpc>
                  <a:spcPct val="90000"/>
                </a:lnSpc>
              </a:pPr>
              <a:r>
                <a:rPr lang="da-DK" sz="1500">
                  <a:latin typeface="Segoe" pitchFamily="34" charset="0"/>
                </a:rPr>
                <a:t>Browser</a:t>
              </a:r>
              <a:endParaRPr lang="en-US" sz="1500">
                <a:latin typeface="Segoe" pitchFamily="34" charset="0"/>
              </a:endParaRPr>
            </a:p>
          </p:txBody>
        </p:sp>
      </p:grpSp>
      <p:sp>
        <p:nvSpPr>
          <p:cNvPr id="145" name="Text Box 72"/>
          <p:cNvSpPr txBox="1">
            <a:spLocks noChangeArrowheads="1"/>
          </p:cNvSpPr>
          <p:nvPr/>
        </p:nvSpPr>
        <p:spPr bwMode="auto">
          <a:xfrm>
            <a:off x="7013575" y="1049338"/>
            <a:ext cx="504825" cy="1725612"/>
          </a:xfrm>
          <a:prstGeom prst="rect">
            <a:avLst/>
          </a:prstGeom>
          <a:noFill/>
          <a:ln w="9525">
            <a:noFill/>
            <a:miter lim="800000"/>
            <a:headEnd/>
            <a:tailEnd/>
          </a:ln>
        </p:spPr>
        <p:txBody>
          <a:bodyPr vert="eaVert" lIns="0" tIns="0" rIns="0" bIns="0" anchor="ctr" anchorCtr="1"/>
          <a:lstStyle/>
          <a:p>
            <a:pPr algn="ctr" defTabSz="762000">
              <a:lnSpc>
                <a:spcPct val="80000"/>
              </a:lnSpc>
              <a:spcBef>
                <a:spcPct val="50000"/>
              </a:spcBef>
            </a:pPr>
            <a:r>
              <a:rPr lang="da-DK" sz="1200">
                <a:solidFill>
                  <a:schemeClr val="bg1"/>
                </a:solidFill>
                <a:latin typeface="Segoe Semibold" pitchFamily="34" charset="0"/>
              </a:rPr>
              <a:t>SharePoint Client</a:t>
            </a:r>
            <a:endParaRPr lang="en-US" sz="1200">
              <a:solidFill>
                <a:schemeClr val="bg1"/>
              </a:solidFill>
              <a:latin typeface="Segoe Semibold" pitchFamily="34" charset="0"/>
            </a:endParaRPr>
          </a:p>
        </p:txBody>
      </p:sp>
      <p:sp>
        <p:nvSpPr>
          <p:cNvPr id="146" name="Text Box 73"/>
          <p:cNvSpPr txBox="1">
            <a:spLocks noChangeArrowheads="1"/>
          </p:cNvSpPr>
          <p:nvPr/>
        </p:nvSpPr>
        <p:spPr bwMode="auto">
          <a:xfrm rot="10800000">
            <a:off x="1347788" y="5434013"/>
            <a:ext cx="504825" cy="1079500"/>
          </a:xfrm>
          <a:prstGeom prst="rect">
            <a:avLst/>
          </a:prstGeom>
          <a:noFill/>
          <a:ln w="9525">
            <a:noFill/>
            <a:miter lim="800000"/>
            <a:headEnd/>
            <a:tailEnd/>
          </a:ln>
        </p:spPr>
        <p:txBody>
          <a:bodyPr vert="eaVert" lIns="0" tIns="0" rIns="0" bIns="0" anchorCtr="1"/>
          <a:lstStyle/>
          <a:p>
            <a:pPr algn="ctr" defTabSz="762000">
              <a:lnSpc>
                <a:spcPct val="80000"/>
              </a:lnSpc>
              <a:spcBef>
                <a:spcPct val="50000"/>
              </a:spcBef>
            </a:pPr>
            <a:r>
              <a:rPr lang="da-DK" sz="1300">
                <a:solidFill>
                  <a:schemeClr val="bg1"/>
                </a:solidFill>
                <a:latin typeface="Segoe Semibold" pitchFamily="34" charset="0"/>
              </a:rPr>
              <a:t>Database</a:t>
            </a:r>
            <a:br>
              <a:rPr lang="da-DK" sz="1300">
                <a:solidFill>
                  <a:schemeClr val="bg1"/>
                </a:solidFill>
                <a:latin typeface="Segoe Semibold" pitchFamily="34" charset="0"/>
              </a:rPr>
            </a:br>
            <a:r>
              <a:rPr lang="da-DK" sz="1300">
                <a:solidFill>
                  <a:schemeClr val="bg1"/>
                </a:solidFill>
                <a:latin typeface="Segoe Semibold" pitchFamily="34" charset="0"/>
              </a:rPr>
              <a:t>Tier</a:t>
            </a:r>
            <a:endParaRPr lang="en-US" sz="1300">
              <a:solidFill>
                <a:schemeClr val="bg1"/>
              </a:solidFill>
              <a:latin typeface="Segoe Semibold" pitchFamily="34" charset="0"/>
            </a:endParaRPr>
          </a:p>
        </p:txBody>
      </p:sp>
      <p:cxnSp>
        <p:nvCxnSpPr>
          <p:cNvPr id="147" name="Shape 75"/>
          <p:cNvCxnSpPr>
            <a:stCxn id="91" idx="0"/>
          </p:cNvCxnSpPr>
          <p:nvPr/>
        </p:nvCxnSpPr>
        <p:spPr bwMode="auto">
          <a:xfrm rot="16200000" flipV="1">
            <a:off x="1801019" y="2304256"/>
            <a:ext cx="122238" cy="1660525"/>
          </a:xfrm>
          <a:prstGeom prst="bentConnector2">
            <a:avLst/>
          </a:prstGeom>
          <a:noFill/>
          <a:ln w="34925">
            <a:solidFill>
              <a:schemeClr val="accent3"/>
            </a:solidFill>
            <a:miter lim="800000"/>
            <a:headEnd/>
            <a:tailEnd type="oval" w="lg" len="med"/>
          </a:ln>
          <a:effectLst/>
        </p:spPr>
      </p:cxnSp>
      <p:sp>
        <p:nvSpPr>
          <p:cNvPr id="148" name="Rectangle 70"/>
          <p:cNvSpPr>
            <a:spLocks noChangeArrowheads="1"/>
          </p:cNvSpPr>
          <p:nvPr/>
        </p:nvSpPr>
        <p:spPr bwMode="auto">
          <a:xfrm>
            <a:off x="1524000" y="1397000"/>
            <a:ext cx="6096000" cy="4064000"/>
          </a:xfrm>
          <a:prstGeom prst="rect">
            <a:avLst/>
          </a:prstGeom>
          <a:noFill/>
          <a:ln w="9525">
            <a:noFill/>
            <a:miter lim="800000"/>
            <a:headEnd/>
            <a:tailEnd/>
          </a:ln>
          <a:effectLst/>
        </p:spPr>
        <p:txBody>
          <a:bodyPr/>
          <a:lstStyle/>
          <a:p>
            <a:endParaRPr lang="de-DE" sz="2400">
              <a:latin typeface="Times New Roman" pitchFamily="18" charset="0"/>
            </a:endParaRPr>
          </a:p>
        </p:txBody>
      </p:sp>
      <p:sp>
        <p:nvSpPr>
          <p:cNvPr id="150" name="Rectangle 72"/>
          <p:cNvSpPr>
            <a:spLocks noChangeArrowheads="1"/>
          </p:cNvSpPr>
          <p:nvPr/>
        </p:nvSpPr>
        <p:spPr bwMode="auto">
          <a:xfrm>
            <a:off x="2749550" y="6491288"/>
            <a:ext cx="4654550" cy="366712"/>
          </a:xfrm>
          <a:prstGeom prst="rect">
            <a:avLst/>
          </a:prstGeom>
          <a:noFill/>
          <a:ln w="9525">
            <a:noFill/>
            <a:miter lim="800000"/>
            <a:headEnd/>
            <a:tailEnd/>
          </a:ln>
          <a:effectLst/>
        </p:spPr>
        <p:txBody>
          <a:bodyPr wrap="none">
            <a:spAutoFit/>
          </a:bodyPr>
          <a:lstStyle/>
          <a:p>
            <a:r>
              <a:rPr lang="en-US">
                <a:effectLst>
                  <a:outerShdw blurRad="38100" dist="38100" dir="2700000" algn="tl">
                    <a:srgbClr val="C0C0C0"/>
                  </a:outerShdw>
                </a:effectLst>
              </a:rPr>
              <a:t>Jesper Lachance Ræbild &amp; Frank Fugl 2007</a:t>
            </a:r>
            <a:endParaRPr lang="de-DE">
              <a:effectLst>
                <a:outerShdw blurRad="38100" dist="38100" dir="2700000" algn="tl">
                  <a:srgbClr val="C0C0C0"/>
                </a:outerShdw>
              </a:effectLst>
            </a:endParaRPr>
          </a:p>
        </p:txBody>
      </p:sp>
    </p:spTree>
    <p:custDataLst>
      <p:tags r:id="rId1"/>
    </p:custDataLst>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Problemszenario III</a:t>
            </a:r>
            <a:endParaRPr lang="de-DE" dirty="0"/>
          </a:p>
        </p:txBody>
      </p:sp>
      <p:sp>
        <p:nvSpPr>
          <p:cNvPr id="6" name="Foliennummernplatzhalter 7"/>
          <p:cNvSpPr txBox="1">
            <a:spLocks/>
          </p:cNvSpPr>
          <p:nvPr/>
        </p:nvSpPr>
        <p:spPr>
          <a:xfrm>
            <a:off x="8101013" y="5949950"/>
            <a:ext cx="1042987" cy="331788"/>
          </a:xfrm>
          <a:prstGeom prst="rect">
            <a:avLst/>
          </a:prstGeom>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176CBD-9275-47FF-A1D7-0B79E00AAC7A}" type="slidenum">
              <a:rPr kumimoji="0" lang="de-DE"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de-DE" sz="18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Rectangle 18"/>
          <p:cNvSpPr txBox="1">
            <a:spLocks noChangeArrowheads="1"/>
          </p:cNvSpPr>
          <p:nvPr/>
        </p:nvSpPr>
        <p:spPr>
          <a:xfrm>
            <a:off x="457200" y="274638"/>
            <a:ext cx="8218488" cy="777875"/>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DE" sz="3000" b="1" i="0" u="none" strike="noStrike" kern="1200" cap="none" spc="0" normalizeH="0" baseline="0" noProof="0" dirty="0" smtClean="0">
              <a:ln>
                <a:noFill/>
              </a:ln>
              <a:solidFill>
                <a:schemeClr val="tx1">
                  <a:lumMod val="75000"/>
                  <a:lumOff val="25000"/>
                </a:schemeClr>
              </a:solidFill>
              <a:effectLst/>
              <a:uLnTx/>
              <a:uFillTx/>
              <a:latin typeface="Arial Black" pitchFamily="34" charset="0"/>
              <a:ea typeface="+mj-ea"/>
              <a:cs typeface="+mj-cs"/>
            </a:endParaRPr>
          </a:p>
        </p:txBody>
      </p:sp>
      <p:graphicFrame>
        <p:nvGraphicFramePr>
          <p:cNvPr id="8" name="Object 9"/>
          <p:cNvGraphicFramePr>
            <a:graphicFrameLocks noChangeAspect="1"/>
          </p:cNvGraphicFramePr>
          <p:nvPr/>
        </p:nvGraphicFramePr>
        <p:xfrm>
          <a:off x="1187450" y="1341438"/>
          <a:ext cx="1684338" cy="1543050"/>
        </p:xfrm>
        <a:graphic>
          <a:graphicData uri="http://schemas.openxmlformats.org/presentationml/2006/ole">
            <p:oleObj spid="_x0000_s108546" name="Visio" r:id="rId4" imgW="1683639" imgH="1542415" progId="">
              <p:embed/>
            </p:oleObj>
          </a:graphicData>
        </a:graphic>
      </p:graphicFrame>
      <p:graphicFrame>
        <p:nvGraphicFramePr>
          <p:cNvPr id="9" name="Object 11"/>
          <p:cNvGraphicFramePr>
            <a:graphicFrameLocks noChangeAspect="1"/>
          </p:cNvGraphicFramePr>
          <p:nvPr/>
        </p:nvGraphicFramePr>
        <p:xfrm>
          <a:off x="3989388" y="1557338"/>
          <a:ext cx="869950" cy="1116012"/>
        </p:xfrm>
        <a:graphic>
          <a:graphicData uri="http://schemas.openxmlformats.org/presentationml/2006/ole">
            <p:oleObj spid="_x0000_s108547" name="Visio" r:id="rId5" imgW="2538603" imgH="3255328" progId="">
              <p:embed/>
            </p:oleObj>
          </a:graphicData>
        </a:graphic>
      </p:graphicFrame>
      <p:graphicFrame>
        <p:nvGraphicFramePr>
          <p:cNvPr id="10" name="Object 23"/>
          <p:cNvGraphicFramePr>
            <a:graphicFrameLocks noChangeAspect="1"/>
          </p:cNvGraphicFramePr>
          <p:nvPr/>
        </p:nvGraphicFramePr>
        <p:xfrm>
          <a:off x="4081463" y="3213100"/>
          <a:ext cx="644525" cy="792163"/>
        </p:xfrm>
        <a:graphic>
          <a:graphicData uri="http://schemas.openxmlformats.org/presentationml/2006/ole">
            <p:oleObj spid="_x0000_s108548" name="Visio" r:id="rId6" imgW="669918" imgH="824504" progId="">
              <p:embed/>
            </p:oleObj>
          </a:graphicData>
        </a:graphic>
      </p:graphicFrame>
      <p:cxnSp>
        <p:nvCxnSpPr>
          <p:cNvPr id="11" name="AutoShape 27"/>
          <p:cNvCxnSpPr>
            <a:cxnSpLocks noChangeShapeType="1"/>
          </p:cNvCxnSpPr>
          <p:nvPr/>
        </p:nvCxnSpPr>
        <p:spPr bwMode="auto">
          <a:xfrm>
            <a:off x="4403725" y="4005263"/>
            <a:ext cx="2328863" cy="1349375"/>
          </a:xfrm>
          <a:prstGeom prst="straightConnector1">
            <a:avLst/>
          </a:prstGeom>
          <a:noFill/>
          <a:ln w="9525">
            <a:solidFill>
              <a:schemeClr val="tx1"/>
            </a:solidFill>
            <a:round/>
            <a:headEnd/>
            <a:tailEnd type="triangle" w="med" len="med"/>
          </a:ln>
        </p:spPr>
      </p:cxnSp>
      <p:cxnSp>
        <p:nvCxnSpPr>
          <p:cNvPr id="12" name="AutoShape 28"/>
          <p:cNvCxnSpPr>
            <a:cxnSpLocks noChangeShapeType="1"/>
          </p:cNvCxnSpPr>
          <p:nvPr/>
        </p:nvCxnSpPr>
        <p:spPr bwMode="auto">
          <a:xfrm>
            <a:off x="4403725" y="4005263"/>
            <a:ext cx="1588" cy="1008062"/>
          </a:xfrm>
          <a:prstGeom prst="straightConnector1">
            <a:avLst/>
          </a:prstGeom>
          <a:noFill/>
          <a:ln w="9525">
            <a:solidFill>
              <a:schemeClr val="tx1"/>
            </a:solidFill>
            <a:round/>
            <a:headEnd/>
            <a:tailEnd type="triangle" w="med" len="med"/>
          </a:ln>
        </p:spPr>
      </p:cxnSp>
      <p:cxnSp>
        <p:nvCxnSpPr>
          <p:cNvPr id="13" name="AutoShape 29"/>
          <p:cNvCxnSpPr>
            <a:cxnSpLocks noChangeShapeType="1"/>
          </p:cNvCxnSpPr>
          <p:nvPr/>
        </p:nvCxnSpPr>
        <p:spPr bwMode="auto">
          <a:xfrm flipH="1">
            <a:off x="2185988" y="4005263"/>
            <a:ext cx="2217737" cy="1008062"/>
          </a:xfrm>
          <a:prstGeom prst="straightConnector1">
            <a:avLst/>
          </a:prstGeom>
          <a:noFill/>
          <a:ln w="9525">
            <a:solidFill>
              <a:schemeClr val="tx1"/>
            </a:solidFill>
            <a:round/>
            <a:headEnd/>
            <a:tailEnd type="triangle" w="med" len="med"/>
          </a:ln>
        </p:spPr>
      </p:cxnSp>
      <p:cxnSp>
        <p:nvCxnSpPr>
          <p:cNvPr id="14" name="AutoShape 30"/>
          <p:cNvCxnSpPr>
            <a:cxnSpLocks noChangeShapeType="1"/>
          </p:cNvCxnSpPr>
          <p:nvPr/>
        </p:nvCxnSpPr>
        <p:spPr bwMode="auto">
          <a:xfrm flipH="1">
            <a:off x="4403725" y="2673350"/>
            <a:ext cx="20638" cy="539750"/>
          </a:xfrm>
          <a:prstGeom prst="straightConnector1">
            <a:avLst/>
          </a:prstGeom>
          <a:noFill/>
          <a:ln w="9525">
            <a:solidFill>
              <a:schemeClr val="tx1"/>
            </a:solidFill>
            <a:round/>
            <a:headEnd type="triangle" w="med" len="med"/>
            <a:tailEnd type="triangle" w="med" len="med"/>
          </a:ln>
        </p:spPr>
      </p:cxnSp>
      <p:cxnSp>
        <p:nvCxnSpPr>
          <p:cNvPr id="15" name="AutoShape 31"/>
          <p:cNvCxnSpPr>
            <a:cxnSpLocks noChangeShapeType="1"/>
          </p:cNvCxnSpPr>
          <p:nvPr/>
        </p:nvCxnSpPr>
        <p:spPr bwMode="auto">
          <a:xfrm>
            <a:off x="2871788" y="2139941"/>
            <a:ext cx="1117600" cy="3175"/>
          </a:xfrm>
          <a:prstGeom prst="straightConnector1">
            <a:avLst/>
          </a:prstGeom>
          <a:noFill/>
          <a:ln w="9525">
            <a:solidFill>
              <a:schemeClr val="tx1"/>
            </a:solidFill>
            <a:round/>
            <a:headEnd type="triangle" w="med" len="med"/>
            <a:tailEnd type="triangle" w="med" len="med"/>
          </a:ln>
        </p:spPr>
      </p:cxnSp>
      <p:graphicFrame>
        <p:nvGraphicFramePr>
          <p:cNvPr id="16" name="Object 32"/>
          <p:cNvGraphicFramePr>
            <a:graphicFrameLocks noChangeAspect="1"/>
          </p:cNvGraphicFramePr>
          <p:nvPr/>
        </p:nvGraphicFramePr>
        <p:xfrm>
          <a:off x="5472113" y="4508500"/>
          <a:ext cx="314325" cy="395288"/>
        </p:xfrm>
        <a:graphic>
          <a:graphicData uri="http://schemas.openxmlformats.org/presentationml/2006/ole">
            <p:oleObj spid="_x0000_s108549" name="Visio" r:id="rId7" imgW="812292" imgH="1023302" progId="">
              <p:embed/>
            </p:oleObj>
          </a:graphicData>
        </a:graphic>
      </p:graphicFrame>
      <p:graphicFrame>
        <p:nvGraphicFramePr>
          <p:cNvPr id="17" name="Object 33"/>
          <p:cNvGraphicFramePr>
            <a:graphicFrameLocks noChangeAspect="1"/>
          </p:cNvGraphicFramePr>
          <p:nvPr/>
        </p:nvGraphicFramePr>
        <p:xfrm>
          <a:off x="4319588" y="4365625"/>
          <a:ext cx="314325" cy="395288"/>
        </p:xfrm>
        <a:graphic>
          <a:graphicData uri="http://schemas.openxmlformats.org/presentationml/2006/ole">
            <p:oleObj spid="_x0000_s108550" name="Visio" r:id="rId8" imgW="812292" imgH="1023302" progId="">
              <p:embed/>
            </p:oleObj>
          </a:graphicData>
        </a:graphic>
      </p:graphicFrame>
      <p:graphicFrame>
        <p:nvGraphicFramePr>
          <p:cNvPr id="18" name="Object 34"/>
          <p:cNvGraphicFramePr>
            <a:graphicFrameLocks noChangeAspect="1"/>
          </p:cNvGraphicFramePr>
          <p:nvPr/>
        </p:nvGraphicFramePr>
        <p:xfrm>
          <a:off x="2771775" y="4400550"/>
          <a:ext cx="314325" cy="395288"/>
        </p:xfrm>
        <a:graphic>
          <a:graphicData uri="http://schemas.openxmlformats.org/presentationml/2006/ole">
            <p:oleObj spid="_x0000_s108551" name="Visio" r:id="rId9" imgW="812292" imgH="1023302" progId="">
              <p:embed/>
            </p:oleObj>
          </a:graphicData>
        </a:graphic>
      </p:graphicFrame>
      <p:sp>
        <p:nvSpPr>
          <p:cNvPr id="19" name="Text Box 35"/>
          <p:cNvSpPr txBox="1">
            <a:spLocks noChangeArrowheads="1"/>
          </p:cNvSpPr>
          <p:nvPr/>
        </p:nvSpPr>
        <p:spPr bwMode="auto">
          <a:xfrm>
            <a:off x="3951288" y="1238250"/>
            <a:ext cx="980974" cy="307777"/>
          </a:xfrm>
          <a:prstGeom prst="rect">
            <a:avLst/>
          </a:prstGeom>
          <a:noFill/>
          <a:ln w="9525">
            <a:noFill/>
            <a:miter lim="800000"/>
            <a:headEnd/>
            <a:tailEnd/>
          </a:ln>
        </p:spPr>
        <p:txBody>
          <a:bodyPr wrap="none">
            <a:spAutoFit/>
          </a:bodyPr>
          <a:lstStyle/>
          <a:p>
            <a:r>
              <a:rPr lang="de-DE" sz="1400" dirty="0" smtClean="0"/>
              <a:t>Datenbank</a:t>
            </a:r>
            <a:endParaRPr lang="de-DE" sz="1400" dirty="0"/>
          </a:p>
        </p:txBody>
      </p:sp>
      <p:sp>
        <p:nvSpPr>
          <p:cNvPr id="21" name="Text Box 37"/>
          <p:cNvSpPr txBox="1">
            <a:spLocks noChangeArrowheads="1"/>
          </p:cNvSpPr>
          <p:nvPr/>
        </p:nvSpPr>
        <p:spPr bwMode="auto">
          <a:xfrm>
            <a:off x="2879725" y="3519488"/>
            <a:ext cx="1235075" cy="304800"/>
          </a:xfrm>
          <a:prstGeom prst="rect">
            <a:avLst/>
          </a:prstGeom>
          <a:noFill/>
          <a:ln w="9525">
            <a:noFill/>
            <a:miter lim="800000"/>
            <a:headEnd/>
            <a:tailEnd/>
          </a:ln>
        </p:spPr>
        <p:txBody>
          <a:bodyPr>
            <a:spAutoFit/>
          </a:bodyPr>
          <a:lstStyle/>
          <a:p>
            <a:r>
              <a:rPr lang="de-DE" sz="1400"/>
              <a:t>WebService</a:t>
            </a:r>
          </a:p>
        </p:txBody>
      </p:sp>
      <p:sp>
        <p:nvSpPr>
          <p:cNvPr id="22" name="Text Box 38"/>
          <p:cNvSpPr txBox="1">
            <a:spLocks noChangeArrowheads="1"/>
          </p:cNvSpPr>
          <p:nvPr/>
        </p:nvSpPr>
        <p:spPr bwMode="auto">
          <a:xfrm>
            <a:off x="3071802" y="6000768"/>
            <a:ext cx="2698944" cy="307777"/>
          </a:xfrm>
          <a:prstGeom prst="rect">
            <a:avLst/>
          </a:prstGeom>
          <a:noFill/>
          <a:ln w="9525">
            <a:noFill/>
            <a:miter lim="800000"/>
            <a:headEnd/>
            <a:tailEnd/>
          </a:ln>
        </p:spPr>
        <p:txBody>
          <a:bodyPr wrap="none">
            <a:spAutoFit/>
          </a:bodyPr>
          <a:lstStyle/>
          <a:p>
            <a:r>
              <a:rPr lang="de-DE" sz="1400" dirty="0">
                <a:solidFill>
                  <a:srgbClr val="03557B"/>
                </a:solidFill>
              </a:rPr>
              <a:t>GPS-Clients für Auftragsbearbeiter</a:t>
            </a:r>
          </a:p>
        </p:txBody>
      </p:sp>
      <p:pic>
        <p:nvPicPr>
          <p:cNvPr id="23" name="Picture 42" descr="Via Tablet PC MS010 RT16 w IM"/>
          <p:cNvPicPr>
            <a:picLocks noChangeAspect="1" noChangeArrowheads="1"/>
          </p:cNvPicPr>
          <p:nvPr/>
        </p:nvPicPr>
        <p:blipFill>
          <a:blip r:embed="rId10"/>
          <a:srcRect b="25366"/>
          <a:stretch>
            <a:fillRect/>
          </a:stretch>
        </p:blipFill>
        <p:spPr bwMode="auto">
          <a:xfrm>
            <a:off x="3635375" y="5013325"/>
            <a:ext cx="1538288" cy="977900"/>
          </a:xfrm>
          <a:prstGeom prst="rect">
            <a:avLst/>
          </a:prstGeom>
          <a:noFill/>
          <a:ln w="9525">
            <a:noFill/>
            <a:miter lim="800000"/>
            <a:headEnd/>
            <a:tailEnd/>
          </a:ln>
        </p:spPr>
      </p:pic>
      <p:pic>
        <p:nvPicPr>
          <p:cNvPr id="24" name="Picture 44" descr="Creative Portable Media Center PMC"/>
          <p:cNvPicPr>
            <a:picLocks noChangeAspect="1" noChangeArrowheads="1"/>
          </p:cNvPicPr>
          <p:nvPr/>
        </p:nvPicPr>
        <p:blipFill>
          <a:blip r:embed="rId11"/>
          <a:srcRect/>
          <a:stretch>
            <a:fillRect/>
          </a:stretch>
        </p:blipFill>
        <p:spPr bwMode="auto">
          <a:xfrm>
            <a:off x="1150938" y="5013325"/>
            <a:ext cx="2068512" cy="1120775"/>
          </a:xfrm>
          <a:prstGeom prst="rect">
            <a:avLst/>
          </a:prstGeom>
          <a:noFill/>
          <a:ln w="9525">
            <a:noFill/>
            <a:miter lim="800000"/>
            <a:headEnd/>
            <a:tailEnd/>
          </a:ln>
        </p:spPr>
      </p:pic>
      <p:graphicFrame>
        <p:nvGraphicFramePr>
          <p:cNvPr id="25" name="Object 51"/>
          <p:cNvGraphicFramePr>
            <a:graphicFrameLocks noChangeAspect="1"/>
          </p:cNvGraphicFramePr>
          <p:nvPr/>
        </p:nvGraphicFramePr>
        <p:xfrm>
          <a:off x="6681788" y="1520825"/>
          <a:ext cx="1022350" cy="1662113"/>
        </p:xfrm>
        <a:graphic>
          <a:graphicData uri="http://schemas.openxmlformats.org/presentationml/2006/ole">
            <p:oleObj spid="_x0000_s108552" name="Visio" r:id="rId12" imgW="601900" imgH="977311" progId="">
              <p:embed/>
            </p:oleObj>
          </a:graphicData>
        </a:graphic>
      </p:graphicFrame>
      <p:sp>
        <p:nvSpPr>
          <p:cNvPr id="26" name="Text Box 53"/>
          <p:cNvSpPr txBox="1">
            <a:spLocks noChangeArrowheads="1"/>
          </p:cNvSpPr>
          <p:nvPr/>
        </p:nvSpPr>
        <p:spPr bwMode="auto">
          <a:xfrm>
            <a:off x="6335713" y="3141663"/>
            <a:ext cx="1700212" cy="304800"/>
          </a:xfrm>
          <a:prstGeom prst="rect">
            <a:avLst/>
          </a:prstGeom>
          <a:noFill/>
          <a:ln w="9525">
            <a:noFill/>
            <a:miter lim="800000"/>
            <a:headEnd/>
            <a:tailEnd/>
          </a:ln>
        </p:spPr>
        <p:txBody>
          <a:bodyPr wrap="none">
            <a:spAutoFit/>
          </a:bodyPr>
          <a:lstStyle/>
          <a:p>
            <a:r>
              <a:rPr lang="de-DE" sz="1400"/>
              <a:t>Applikations-Server</a:t>
            </a:r>
          </a:p>
        </p:txBody>
      </p:sp>
      <p:cxnSp>
        <p:nvCxnSpPr>
          <p:cNvPr id="27" name="AutoShape 54"/>
          <p:cNvCxnSpPr>
            <a:cxnSpLocks noChangeShapeType="1"/>
          </p:cNvCxnSpPr>
          <p:nvPr/>
        </p:nvCxnSpPr>
        <p:spPr bwMode="auto">
          <a:xfrm rot="10800000" flipV="1">
            <a:off x="4857752" y="2143114"/>
            <a:ext cx="1714512" cy="2"/>
          </a:xfrm>
          <a:prstGeom prst="straightConnector1">
            <a:avLst/>
          </a:prstGeom>
          <a:noFill/>
          <a:ln w="9525">
            <a:solidFill>
              <a:schemeClr val="tx1"/>
            </a:solidFill>
            <a:round/>
            <a:headEnd type="triangle" w="med" len="med"/>
            <a:tailEnd type="triangle" w="med" len="med"/>
          </a:ln>
        </p:spPr>
      </p:cxnSp>
      <p:sp>
        <p:nvSpPr>
          <p:cNvPr id="28" name="Text Box 58"/>
          <p:cNvSpPr txBox="1">
            <a:spLocks noChangeArrowheads="1"/>
          </p:cNvSpPr>
          <p:nvPr/>
        </p:nvSpPr>
        <p:spPr bwMode="auto">
          <a:xfrm>
            <a:off x="4786314" y="1714488"/>
            <a:ext cx="1125180" cy="307777"/>
          </a:xfrm>
          <a:prstGeom prst="rect">
            <a:avLst/>
          </a:prstGeom>
          <a:noFill/>
          <a:ln w="9525">
            <a:noFill/>
            <a:miter lim="800000"/>
            <a:headEnd/>
            <a:tailEnd/>
          </a:ln>
        </p:spPr>
        <p:txBody>
          <a:bodyPr wrap="none">
            <a:spAutoFit/>
          </a:bodyPr>
          <a:lstStyle/>
          <a:p>
            <a:r>
              <a:rPr lang="de-DE" sz="1400" dirty="0">
                <a:solidFill>
                  <a:srgbClr val="03557B"/>
                </a:solidFill>
              </a:rPr>
              <a:t>Auftragspool</a:t>
            </a:r>
          </a:p>
        </p:txBody>
      </p:sp>
      <p:sp>
        <p:nvSpPr>
          <p:cNvPr id="29" name="Text Box 59"/>
          <p:cNvSpPr txBox="1">
            <a:spLocks noChangeArrowheads="1"/>
          </p:cNvSpPr>
          <p:nvPr/>
        </p:nvSpPr>
        <p:spPr bwMode="auto">
          <a:xfrm>
            <a:off x="142875" y="1647825"/>
            <a:ext cx="1504771" cy="307777"/>
          </a:xfrm>
          <a:prstGeom prst="rect">
            <a:avLst/>
          </a:prstGeom>
          <a:noFill/>
          <a:ln w="9525">
            <a:noFill/>
            <a:miter lim="800000"/>
            <a:headEnd/>
            <a:tailEnd/>
          </a:ln>
        </p:spPr>
        <p:txBody>
          <a:bodyPr wrap="none">
            <a:spAutoFit/>
          </a:bodyPr>
          <a:lstStyle/>
          <a:p>
            <a:r>
              <a:rPr lang="de-DE" sz="1400" dirty="0">
                <a:solidFill>
                  <a:srgbClr val="03557B"/>
                </a:solidFill>
              </a:rPr>
              <a:t>Auftragserfassung</a:t>
            </a:r>
          </a:p>
        </p:txBody>
      </p:sp>
      <p:sp>
        <p:nvSpPr>
          <p:cNvPr id="30" name="Text Box 60"/>
          <p:cNvSpPr txBox="1">
            <a:spLocks noChangeArrowheads="1"/>
          </p:cNvSpPr>
          <p:nvPr/>
        </p:nvSpPr>
        <p:spPr bwMode="auto">
          <a:xfrm>
            <a:off x="6565900" y="1196975"/>
            <a:ext cx="2281202" cy="307777"/>
          </a:xfrm>
          <a:prstGeom prst="rect">
            <a:avLst/>
          </a:prstGeom>
          <a:noFill/>
          <a:ln w="9525">
            <a:noFill/>
            <a:miter lim="800000"/>
            <a:headEnd/>
            <a:tailEnd/>
          </a:ln>
        </p:spPr>
        <p:txBody>
          <a:bodyPr wrap="none">
            <a:spAutoFit/>
          </a:bodyPr>
          <a:lstStyle/>
          <a:p>
            <a:r>
              <a:rPr lang="de-DE" sz="1400" dirty="0">
                <a:solidFill>
                  <a:srgbClr val="03557B"/>
                </a:solidFill>
              </a:rPr>
              <a:t>Auftragsvergabeoptimierung</a:t>
            </a:r>
          </a:p>
        </p:txBody>
      </p:sp>
      <p:grpSp>
        <p:nvGrpSpPr>
          <p:cNvPr id="3" name="Group 16"/>
          <p:cNvGrpSpPr>
            <a:grpSpLocks/>
          </p:cNvGrpSpPr>
          <p:nvPr/>
        </p:nvGrpSpPr>
        <p:grpSpPr bwMode="auto">
          <a:xfrm>
            <a:off x="6872288" y="3648075"/>
            <a:ext cx="1277937" cy="2698750"/>
            <a:chOff x="6324600" y="1143000"/>
            <a:chExt cx="2317904" cy="4741447"/>
          </a:xfrm>
        </p:grpSpPr>
        <p:pic>
          <p:nvPicPr>
            <p:cNvPr id="32" name="Rectangle 2048"/>
            <p:cNvPicPr>
              <a:picLocks noChangeAspect="1" noChangeArrowheads="1"/>
            </p:cNvPicPr>
            <p:nvPr/>
          </p:nvPicPr>
          <p:blipFill>
            <a:blip r:embed="rId13"/>
            <a:srcRect/>
            <a:stretch>
              <a:fillRect/>
            </a:stretch>
          </p:blipFill>
          <p:spPr bwMode="auto">
            <a:xfrm>
              <a:off x="6324600" y="1143000"/>
              <a:ext cx="2317904" cy="4741447"/>
            </a:xfrm>
            <a:prstGeom prst="rect">
              <a:avLst/>
            </a:prstGeom>
            <a:noFill/>
            <a:ln w="9525" algn="ctr">
              <a:noFill/>
              <a:miter lim="800000"/>
              <a:headEnd/>
              <a:tailEnd/>
            </a:ln>
          </p:spPr>
        </p:pic>
        <p:pic>
          <p:nvPicPr>
            <p:cNvPr id="33" name="Picture 6" descr="C:\Users\krschou.EUROPE\Desktop\Partner Readiness\Train The Trainer\Day One\Capture_MSA02.JPG"/>
            <p:cNvPicPr>
              <a:picLocks noChangeAspect="1" noChangeArrowheads="1"/>
            </p:cNvPicPr>
            <p:nvPr/>
          </p:nvPicPr>
          <p:blipFill>
            <a:blip r:embed="rId14"/>
            <a:srcRect/>
            <a:stretch>
              <a:fillRect/>
            </a:stretch>
          </p:blipFill>
          <p:spPr bwMode="auto">
            <a:xfrm>
              <a:off x="6781800" y="2362200"/>
              <a:ext cx="1447800" cy="1905000"/>
            </a:xfrm>
            <a:prstGeom prst="rect">
              <a:avLst/>
            </a:prstGeom>
            <a:noFill/>
            <a:ln w="9525">
              <a:noFill/>
              <a:miter lim="800000"/>
              <a:headEnd/>
              <a:tailEnd/>
            </a:ln>
          </p:spPr>
        </p:pic>
      </p:grpSp>
      <p:cxnSp>
        <p:nvCxnSpPr>
          <p:cNvPr id="35" name="AutoShape 31"/>
          <p:cNvCxnSpPr>
            <a:cxnSpLocks noChangeShapeType="1"/>
          </p:cNvCxnSpPr>
          <p:nvPr/>
        </p:nvCxnSpPr>
        <p:spPr bwMode="auto">
          <a:xfrm>
            <a:off x="2786050" y="2428868"/>
            <a:ext cx="1214446" cy="928694"/>
          </a:xfrm>
          <a:prstGeom prst="straightConnector1">
            <a:avLst/>
          </a:prstGeom>
          <a:noFill/>
          <a:ln w="9525">
            <a:solidFill>
              <a:schemeClr val="tx1"/>
            </a:solidFill>
            <a:round/>
            <a:headEnd type="triangle" w="med" len="med"/>
            <a:tailEnd type="triangle" w="med" len="med"/>
          </a:ln>
        </p:spPr>
      </p:cxnSp>
      <p:cxnSp>
        <p:nvCxnSpPr>
          <p:cNvPr id="36" name="AutoShape 54"/>
          <p:cNvCxnSpPr>
            <a:cxnSpLocks noChangeShapeType="1"/>
          </p:cNvCxnSpPr>
          <p:nvPr/>
        </p:nvCxnSpPr>
        <p:spPr bwMode="auto">
          <a:xfrm rot="10800000" flipV="1">
            <a:off x="4786314" y="2643181"/>
            <a:ext cx="1857388" cy="1000131"/>
          </a:xfrm>
          <a:prstGeom prst="straightConnector1">
            <a:avLst/>
          </a:prstGeom>
          <a:noFill/>
          <a:ln w="9525">
            <a:solidFill>
              <a:schemeClr val="tx1"/>
            </a:solidFill>
            <a:round/>
            <a:headEnd type="triangle" w="med" len="med"/>
            <a:tailEnd type="triangle" w="med" len="med"/>
          </a:ln>
        </p:spPr>
      </p:cxnSp>
    </p:spTree>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Problemszenario III</a:t>
            </a:r>
            <a:endParaRPr lang="de-DE" dirty="0"/>
          </a:p>
        </p:txBody>
      </p:sp>
      <p:sp>
        <p:nvSpPr>
          <p:cNvPr id="6" name="Foliennummernplatzhalter 7"/>
          <p:cNvSpPr txBox="1">
            <a:spLocks/>
          </p:cNvSpPr>
          <p:nvPr/>
        </p:nvSpPr>
        <p:spPr>
          <a:xfrm>
            <a:off x="8101013" y="5949950"/>
            <a:ext cx="1042987" cy="331788"/>
          </a:xfrm>
          <a:prstGeom prst="rect">
            <a:avLst/>
          </a:prstGeom>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176CBD-9275-47FF-A1D7-0B79E00AAC7A}" type="slidenum">
              <a:rPr kumimoji="0" lang="de-DE"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de-DE" sz="18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Rectangle 18"/>
          <p:cNvSpPr txBox="1">
            <a:spLocks noChangeArrowheads="1"/>
          </p:cNvSpPr>
          <p:nvPr/>
        </p:nvSpPr>
        <p:spPr>
          <a:xfrm>
            <a:off x="457200" y="274638"/>
            <a:ext cx="8218488" cy="777875"/>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DE" sz="3000" b="1" i="0" u="none" strike="noStrike" kern="1200" cap="none" spc="0" normalizeH="0" baseline="0" noProof="0" dirty="0" smtClean="0">
              <a:ln>
                <a:noFill/>
              </a:ln>
              <a:solidFill>
                <a:schemeClr val="tx1">
                  <a:lumMod val="75000"/>
                  <a:lumOff val="25000"/>
                </a:schemeClr>
              </a:solidFill>
              <a:effectLst/>
              <a:uLnTx/>
              <a:uFillTx/>
              <a:latin typeface="Arial Black" pitchFamily="34" charset="0"/>
              <a:ea typeface="+mj-ea"/>
              <a:cs typeface="+mj-cs"/>
            </a:endParaRPr>
          </a:p>
        </p:txBody>
      </p:sp>
      <p:graphicFrame>
        <p:nvGraphicFramePr>
          <p:cNvPr id="8" name="Object 9"/>
          <p:cNvGraphicFramePr>
            <a:graphicFrameLocks noChangeAspect="1"/>
          </p:cNvGraphicFramePr>
          <p:nvPr/>
        </p:nvGraphicFramePr>
        <p:xfrm>
          <a:off x="1187450" y="1341438"/>
          <a:ext cx="1684338" cy="1543050"/>
        </p:xfrm>
        <a:graphic>
          <a:graphicData uri="http://schemas.openxmlformats.org/presentationml/2006/ole">
            <p:oleObj spid="_x0000_s107522" name="Visio" r:id="rId4" imgW="1683639" imgH="1542415" progId="">
              <p:embed/>
            </p:oleObj>
          </a:graphicData>
        </a:graphic>
      </p:graphicFrame>
      <p:graphicFrame>
        <p:nvGraphicFramePr>
          <p:cNvPr id="9" name="Object 11"/>
          <p:cNvGraphicFramePr>
            <a:graphicFrameLocks noChangeAspect="1"/>
          </p:cNvGraphicFramePr>
          <p:nvPr/>
        </p:nvGraphicFramePr>
        <p:xfrm>
          <a:off x="7786710" y="1571612"/>
          <a:ext cx="869950" cy="1116012"/>
        </p:xfrm>
        <a:graphic>
          <a:graphicData uri="http://schemas.openxmlformats.org/presentationml/2006/ole">
            <p:oleObj spid="_x0000_s107523" name="Visio" r:id="rId5" imgW="2538603" imgH="3255328" progId="">
              <p:embed/>
            </p:oleObj>
          </a:graphicData>
        </a:graphic>
      </p:graphicFrame>
      <p:graphicFrame>
        <p:nvGraphicFramePr>
          <p:cNvPr id="10" name="Object 23"/>
          <p:cNvGraphicFramePr>
            <a:graphicFrameLocks noChangeAspect="1"/>
          </p:cNvGraphicFramePr>
          <p:nvPr/>
        </p:nvGraphicFramePr>
        <p:xfrm>
          <a:off x="4081463" y="3213100"/>
          <a:ext cx="644525" cy="792163"/>
        </p:xfrm>
        <a:graphic>
          <a:graphicData uri="http://schemas.openxmlformats.org/presentationml/2006/ole">
            <p:oleObj spid="_x0000_s107524" name="Visio" r:id="rId6" imgW="669918" imgH="824504" progId="">
              <p:embed/>
            </p:oleObj>
          </a:graphicData>
        </a:graphic>
      </p:graphicFrame>
      <p:cxnSp>
        <p:nvCxnSpPr>
          <p:cNvPr id="11" name="AutoShape 27"/>
          <p:cNvCxnSpPr>
            <a:cxnSpLocks noChangeShapeType="1"/>
          </p:cNvCxnSpPr>
          <p:nvPr/>
        </p:nvCxnSpPr>
        <p:spPr bwMode="auto">
          <a:xfrm>
            <a:off x="4403725" y="4005263"/>
            <a:ext cx="2328863" cy="1349375"/>
          </a:xfrm>
          <a:prstGeom prst="straightConnector1">
            <a:avLst/>
          </a:prstGeom>
          <a:noFill/>
          <a:ln w="9525">
            <a:solidFill>
              <a:schemeClr val="tx1"/>
            </a:solidFill>
            <a:round/>
            <a:headEnd/>
            <a:tailEnd type="triangle" w="med" len="med"/>
          </a:ln>
        </p:spPr>
      </p:cxnSp>
      <p:cxnSp>
        <p:nvCxnSpPr>
          <p:cNvPr id="12" name="AutoShape 28"/>
          <p:cNvCxnSpPr>
            <a:cxnSpLocks noChangeShapeType="1"/>
          </p:cNvCxnSpPr>
          <p:nvPr/>
        </p:nvCxnSpPr>
        <p:spPr bwMode="auto">
          <a:xfrm>
            <a:off x="4403725" y="4005263"/>
            <a:ext cx="1588" cy="1008062"/>
          </a:xfrm>
          <a:prstGeom prst="straightConnector1">
            <a:avLst/>
          </a:prstGeom>
          <a:noFill/>
          <a:ln w="9525">
            <a:solidFill>
              <a:schemeClr val="tx1"/>
            </a:solidFill>
            <a:round/>
            <a:headEnd/>
            <a:tailEnd type="triangle" w="med" len="med"/>
          </a:ln>
        </p:spPr>
      </p:cxnSp>
      <p:cxnSp>
        <p:nvCxnSpPr>
          <p:cNvPr id="13" name="AutoShape 29"/>
          <p:cNvCxnSpPr>
            <a:cxnSpLocks noChangeShapeType="1"/>
          </p:cNvCxnSpPr>
          <p:nvPr/>
        </p:nvCxnSpPr>
        <p:spPr bwMode="auto">
          <a:xfrm flipH="1">
            <a:off x="2185988" y="4005263"/>
            <a:ext cx="2217737" cy="1008062"/>
          </a:xfrm>
          <a:prstGeom prst="straightConnector1">
            <a:avLst/>
          </a:prstGeom>
          <a:noFill/>
          <a:ln w="9525">
            <a:solidFill>
              <a:schemeClr val="tx1"/>
            </a:solidFill>
            <a:round/>
            <a:headEnd/>
            <a:tailEnd type="triangle" w="med" len="med"/>
          </a:ln>
        </p:spPr>
      </p:cxnSp>
      <p:cxnSp>
        <p:nvCxnSpPr>
          <p:cNvPr id="14" name="AutoShape 30"/>
          <p:cNvCxnSpPr>
            <a:cxnSpLocks noChangeShapeType="1"/>
          </p:cNvCxnSpPr>
          <p:nvPr/>
        </p:nvCxnSpPr>
        <p:spPr bwMode="auto">
          <a:xfrm rot="5400000">
            <a:off x="4202906" y="2986882"/>
            <a:ext cx="427041" cy="25396"/>
          </a:xfrm>
          <a:prstGeom prst="straightConnector1">
            <a:avLst/>
          </a:prstGeom>
          <a:noFill/>
          <a:ln w="9525">
            <a:solidFill>
              <a:schemeClr val="tx1"/>
            </a:solidFill>
            <a:round/>
            <a:headEnd type="triangle" w="med" len="med"/>
            <a:tailEnd type="triangle" w="med" len="med"/>
          </a:ln>
        </p:spPr>
      </p:cxnSp>
      <p:cxnSp>
        <p:nvCxnSpPr>
          <p:cNvPr id="15" name="AutoShape 31"/>
          <p:cNvCxnSpPr>
            <a:cxnSpLocks noChangeShapeType="1"/>
          </p:cNvCxnSpPr>
          <p:nvPr/>
        </p:nvCxnSpPr>
        <p:spPr bwMode="auto">
          <a:xfrm>
            <a:off x="2871788" y="2112963"/>
            <a:ext cx="1128708" cy="30153"/>
          </a:xfrm>
          <a:prstGeom prst="straightConnector1">
            <a:avLst/>
          </a:prstGeom>
          <a:noFill/>
          <a:ln w="9525">
            <a:solidFill>
              <a:schemeClr val="tx1"/>
            </a:solidFill>
            <a:round/>
            <a:headEnd type="triangle" w="med" len="med"/>
            <a:tailEnd type="triangle" w="med" len="med"/>
          </a:ln>
        </p:spPr>
      </p:cxnSp>
      <p:graphicFrame>
        <p:nvGraphicFramePr>
          <p:cNvPr id="16" name="Object 32"/>
          <p:cNvGraphicFramePr>
            <a:graphicFrameLocks noChangeAspect="1"/>
          </p:cNvGraphicFramePr>
          <p:nvPr/>
        </p:nvGraphicFramePr>
        <p:xfrm>
          <a:off x="5472113" y="4508500"/>
          <a:ext cx="314325" cy="395288"/>
        </p:xfrm>
        <a:graphic>
          <a:graphicData uri="http://schemas.openxmlformats.org/presentationml/2006/ole">
            <p:oleObj spid="_x0000_s107525" name="Visio" r:id="rId7" imgW="812292" imgH="1023302" progId="">
              <p:embed/>
            </p:oleObj>
          </a:graphicData>
        </a:graphic>
      </p:graphicFrame>
      <p:graphicFrame>
        <p:nvGraphicFramePr>
          <p:cNvPr id="17" name="Object 33"/>
          <p:cNvGraphicFramePr>
            <a:graphicFrameLocks noChangeAspect="1"/>
          </p:cNvGraphicFramePr>
          <p:nvPr/>
        </p:nvGraphicFramePr>
        <p:xfrm>
          <a:off x="4319588" y="4365625"/>
          <a:ext cx="314325" cy="395288"/>
        </p:xfrm>
        <a:graphic>
          <a:graphicData uri="http://schemas.openxmlformats.org/presentationml/2006/ole">
            <p:oleObj spid="_x0000_s107526" name="Visio" r:id="rId8" imgW="812292" imgH="1023302" progId="">
              <p:embed/>
            </p:oleObj>
          </a:graphicData>
        </a:graphic>
      </p:graphicFrame>
      <p:graphicFrame>
        <p:nvGraphicFramePr>
          <p:cNvPr id="18" name="Object 34"/>
          <p:cNvGraphicFramePr>
            <a:graphicFrameLocks noChangeAspect="1"/>
          </p:cNvGraphicFramePr>
          <p:nvPr/>
        </p:nvGraphicFramePr>
        <p:xfrm>
          <a:off x="2771775" y="4400550"/>
          <a:ext cx="314325" cy="395288"/>
        </p:xfrm>
        <a:graphic>
          <a:graphicData uri="http://schemas.openxmlformats.org/presentationml/2006/ole">
            <p:oleObj spid="_x0000_s107527" name="Visio" r:id="rId9" imgW="812292" imgH="1023302" progId="">
              <p:embed/>
            </p:oleObj>
          </a:graphicData>
        </a:graphic>
      </p:graphicFrame>
      <p:sp>
        <p:nvSpPr>
          <p:cNvPr id="19" name="Text Box 35"/>
          <p:cNvSpPr txBox="1">
            <a:spLocks noChangeArrowheads="1"/>
          </p:cNvSpPr>
          <p:nvPr/>
        </p:nvSpPr>
        <p:spPr bwMode="auto">
          <a:xfrm>
            <a:off x="7715272" y="1214422"/>
            <a:ext cx="1130300" cy="307975"/>
          </a:xfrm>
          <a:prstGeom prst="rect">
            <a:avLst/>
          </a:prstGeom>
          <a:noFill/>
          <a:ln w="9525">
            <a:noFill/>
            <a:miter lim="800000"/>
            <a:headEnd/>
            <a:tailEnd/>
          </a:ln>
        </p:spPr>
        <p:txBody>
          <a:bodyPr wrap="none">
            <a:spAutoFit/>
          </a:bodyPr>
          <a:lstStyle/>
          <a:p>
            <a:r>
              <a:rPr lang="de-DE" sz="1400" dirty="0"/>
              <a:t>SQL-Server</a:t>
            </a:r>
          </a:p>
        </p:txBody>
      </p:sp>
      <p:sp>
        <p:nvSpPr>
          <p:cNvPr id="20" name="Text Box 36"/>
          <p:cNvSpPr txBox="1">
            <a:spLocks noChangeArrowheads="1"/>
          </p:cNvSpPr>
          <p:nvPr/>
        </p:nvSpPr>
        <p:spPr bwMode="auto">
          <a:xfrm>
            <a:off x="1258888" y="2960688"/>
            <a:ext cx="1995487" cy="307975"/>
          </a:xfrm>
          <a:prstGeom prst="rect">
            <a:avLst/>
          </a:prstGeom>
          <a:noFill/>
          <a:ln w="9525">
            <a:noFill/>
            <a:miter lim="800000"/>
            <a:headEnd/>
            <a:tailEnd/>
          </a:ln>
        </p:spPr>
        <p:txBody>
          <a:bodyPr wrap="none">
            <a:spAutoFit/>
          </a:bodyPr>
          <a:lstStyle/>
          <a:p>
            <a:r>
              <a:rPr lang="de-DE" sz="1400"/>
              <a:t>Dynamics NAV - Client</a:t>
            </a:r>
          </a:p>
        </p:txBody>
      </p:sp>
      <p:sp>
        <p:nvSpPr>
          <p:cNvPr id="21" name="Text Box 37"/>
          <p:cNvSpPr txBox="1">
            <a:spLocks noChangeArrowheads="1"/>
          </p:cNvSpPr>
          <p:nvPr/>
        </p:nvSpPr>
        <p:spPr bwMode="auto">
          <a:xfrm>
            <a:off x="2879725" y="3519488"/>
            <a:ext cx="1235075" cy="304800"/>
          </a:xfrm>
          <a:prstGeom prst="rect">
            <a:avLst/>
          </a:prstGeom>
          <a:noFill/>
          <a:ln w="9525">
            <a:noFill/>
            <a:miter lim="800000"/>
            <a:headEnd/>
            <a:tailEnd/>
          </a:ln>
        </p:spPr>
        <p:txBody>
          <a:bodyPr>
            <a:spAutoFit/>
          </a:bodyPr>
          <a:lstStyle/>
          <a:p>
            <a:r>
              <a:rPr lang="de-DE" sz="1400" dirty="0"/>
              <a:t>WebService</a:t>
            </a:r>
          </a:p>
        </p:txBody>
      </p:sp>
      <p:sp>
        <p:nvSpPr>
          <p:cNvPr id="22" name="Text Box 38"/>
          <p:cNvSpPr txBox="1">
            <a:spLocks noChangeArrowheads="1"/>
          </p:cNvSpPr>
          <p:nvPr/>
        </p:nvSpPr>
        <p:spPr bwMode="auto">
          <a:xfrm>
            <a:off x="3143240" y="6000768"/>
            <a:ext cx="2698944" cy="307777"/>
          </a:xfrm>
          <a:prstGeom prst="rect">
            <a:avLst/>
          </a:prstGeom>
          <a:noFill/>
          <a:ln w="9525">
            <a:noFill/>
            <a:miter lim="800000"/>
            <a:headEnd/>
            <a:tailEnd/>
          </a:ln>
        </p:spPr>
        <p:txBody>
          <a:bodyPr wrap="none">
            <a:spAutoFit/>
          </a:bodyPr>
          <a:lstStyle/>
          <a:p>
            <a:r>
              <a:rPr lang="de-DE" sz="1400" dirty="0">
                <a:solidFill>
                  <a:srgbClr val="03557B"/>
                </a:solidFill>
              </a:rPr>
              <a:t>GPS-Clients für Auftragsbearbeiter</a:t>
            </a:r>
          </a:p>
        </p:txBody>
      </p:sp>
      <p:pic>
        <p:nvPicPr>
          <p:cNvPr id="23" name="Picture 42" descr="Via Tablet PC MS010 RT16 w IM"/>
          <p:cNvPicPr>
            <a:picLocks noChangeAspect="1" noChangeArrowheads="1"/>
          </p:cNvPicPr>
          <p:nvPr/>
        </p:nvPicPr>
        <p:blipFill>
          <a:blip r:embed="rId10"/>
          <a:srcRect b="25366"/>
          <a:stretch>
            <a:fillRect/>
          </a:stretch>
        </p:blipFill>
        <p:spPr bwMode="auto">
          <a:xfrm>
            <a:off x="3635375" y="5013325"/>
            <a:ext cx="1538288" cy="977900"/>
          </a:xfrm>
          <a:prstGeom prst="rect">
            <a:avLst/>
          </a:prstGeom>
          <a:noFill/>
          <a:ln w="9525">
            <a:noFill/>
            <a:miter lim="800000"/>
            <a:headEnd/>
            <a:tailEnd/>
          </a:ln>
        </p:spPr>
      </p:pic>
      <p:pic>
        <p:nvPicPr>
          <p:cNvPr id="24" name="Picture 44" descr="Creative Portable Media Center PMC"/>
          <p:cNvPicPr>
            <a:picLocks noChangeAspect="1" noChangeArrowheads="1"/>
          </p:cNvPicPr>
          <p:nvPr/>
        </p:nvPicPr>
        <p:blipFill>
          <a:blip r:embed="rId11"/>
          <a:srcRect/>
          <a:stretch>
            <a:fillRect/>
          </a:stretch>
        </p:blipFill>
        <p:spPr bwMode="auto">
          <a:xfrm>
            <a:off x="1150938" y="5013325"/>
            <a:ext cx="2068512" cy="1120775"/>
          </a:xfrm>
          <a:prstGeom prst="rect">
            <a:avLst/>
          </a:prstGeom>
          <a:noFill/>
          <a:ln w="9525">
            <a:noFill/>
            <a:miter lim="800000"/>
            <a:headEnd/>
            <a:tailEnd/>
          </a:ln>
        </p:spPr>
      </p:pic>
      <p:graphicFrame>
        <p:nvGraphicFramePr>
          <p:cNvPr id="25" name="Object 51"/>
          <p:cNvGraphicFramePr>
            <a:graphicFrameLocks noChangeAspect="1"/>
          </p:cNvGraphicFramePr>
          <p:nvPr/>
        </p:nvGraphicFramePr>
        <p:xfrm>
          <a:off x="4071934" y="1142984"/>
          <a:ext cx="1022350" cy="1662113"/>
        </p:xfrm>
        <a:graphic>
          <a:graphicData uri="http://schemas.openxmlformats.org/presentationml/2006/ole">
            <p:oleObj spid="_x0000_s107528" name="Visio" r:id="rId12" imgW="601900" imgH="977311" progId="">
              <p:embed/>
            </p:oleObj>
          </a:graphicData>
        </a:graphic>
      </p:graphicFrame>
      <p:sp>
        <p:nvSpPr>
          <p:cNvPr id="26" name="Text Box 53"/>
          <p:cNvSpPr txBox="1">
            <a:spLocks noChangeArrowheads="1"/>
          </p:cNvSpPr>
          <p:nvPr/>
        </p:nvSpPr>
        <p:spPr bwMode="auto">
          <a:xfrm>
            <a:off x="5214942" y="1357298"/>
            <a:ext cx="1880771" cy="523220"/>
          </a:xfrm>
          <a:prstGeom prst="rect">
            <a:avLst/>
          </a:prstGeom>
          <a:noFill/>
          <a:ln w="9525">
            <a:noFill/>
            <a:miter lim="800000"/>
            <a:headEnd/>
            <a:tailEnd/>
          </a:ln>
        </p:spPr>
        <p:txBody>
          <a:bodyPr wrap="none">
            <a:spAutoFit/>
          </a:bodyPr>
          <a:lstStyle/>
          <a:p>
            <a:r>
              <a:rPr lang="de-DE" sz="1400" dirty="0" smtClean="0"/>
              <a:t>Applikations-Server</a:t>
            </a:r>
          </a:p>
          <a:p>
            <a:r>
              <a:rPr lang="de-DE" sz="1400" dirty="0" smtClean="0"/>
              <a:t>= Dynamics NAV Server</a:t>
            </a:r>
            <a:endParaRPr lang="de-DE" sz="1400" dirty="0"/>
          </a:p>
        </p:txBody>
      </p:sp>
      <p:cxnSp>
        <p:nvCxnSpPr>
          <p:cNvPr id="27" name="AutoShape 54"/>
          <p:cNvCxnSpPr>
            <a:cxnSpLocks noChangeShapeType="1"/>
          </p:cNvCxnSpPr>
          <p:nvPr/>
        </p:nvCxnSpPr>
        <p:spPr bwMode="auto">
          <a:xfrm rot="10800000" flipV="1">
            <a:off x="5072066" y="2143114"/>
            <a:ext cx="2643206" cy="2"/>
          </a:xfrm>
          <a:prstGeom prst="straightConnector1">
            <a:avLst/>
          </a:prstGeom>
          <a:noFill/>
          <a:ln w="9525">
            <a:solidFill>
              <a:schemeClr val="tx1"/>
            </a:solidFill>
            <a:round/>
            <a:headEnd type="triangle" w="med" len="med"/>
            <a:tailEnd type="triangle" w="med" len="med"/>
          </a:ln>
        </p:spPr>
      </p:cxnSp>
      <p:sp>
        <p:nvSpPr>
          <p:cNvPr id="28" name="Text Box 58"/>
          <p:cNvSpPr txBox="1">
            <a:spLocks noChangeArrowheads="1"/>
          </p:cNvSpPr>
          <p:nvPr/>
        </p:nvSpPr>
        <p:spPr bwMode="auto">
          <a:xfrm>
            <a:off x="7643834" y="2714620"/>
            <a:ext cx="1125180" cy="307777"/>
          </a:xfrm>
          <a:prstGeom prst="rect">
            <a:avLst/>
          </a:prstGeom>
          <a:noFill/>
          <a:ln w="9525">
            <a:noFill/>
            <a:miter lim="800000"/>
            <a:headEnd/>
            <a:tailEnd/>
          </a:ln>
        </p:spPr>
        <p:txBody>
          <a:bodyPr wrap="none">
            <a:spAutoFit/>
          </a:bodyPr>
          <a:lstStyle/>
          <a:p>
            <a:r>
              <a:rPr lang="de-DE" sz="1400" dirty="0">
                <a:solidFill>
                  <a:srgbClr val="03557B"/>
                </a:solidFill>
              </a:rPr>
              <a:t>Auftragspool</a:t>
            </a:r>
          </a:p>
        </p:txBody>
      </p:sp>
      <p:sp>
        <p:nvSpPr>
          <p:cNvPr id="29" name="Text Box 59"/>
          <p:cNvSpPr txBox="1">
            <a:spLocks noChangeArrowheads="1"/>
          </p:cNvSpPr>
          <p:nvPr/>
        </p:nvSpPr>
        <p:spPr bwMode="auto">
          <a:xfrm>
            <a:off x="142844" y="1500174"/>
            <a:ext cx="1504771" cy="307777"/>
          </a:xfrm>
          <a:prstGeom prst="rect">
            <a:avLst/>
          </a:prstGeom>
          <a:noFill/>
          <a:ln w="9525">
            <a:noFill/>
            <a:miter lim="800000"/>
            <a:headEnd/>
            <a:tailEnd/>
          </a:ln>
        </p:spPr>
        <p:txBody>
          <a:bodyPr wrap="none">
            <a:spAutoFit/>
          </a:bodyPr>
          <a:lstStyle/>
          <a:p>
            <a:r>
              <a:rPr lang="de-DE" sz="1400">
                <a:solidFill>
                  <a:srgbClr val="03557B"/>
                </a:solidFill>
              </a:rPr>
              <a:t>Auftragserfassung</a:t>
            </a:r>
          </a:p>
        </p:txBody>
      </p:sp>
      <p:sp>
        <p:nvSpPr>
          <p:cNvPr id="30" name="Text Box 60"/>
          <p:cNvSpPr txBox="1">
            <a:spLocks noChangeArrowheads="1"/>
          </p:cNvSpPr>
          <p:nvPr/>
        </p:nvSpPr>
        <p:spPr bwMode="auto">
          <a:xfrm>
            <a:off x="4500562" y="928670"/>
            <a:ext cx="2281202" cy="307777"/>
          </a:xfrm>
          <a:prstGeom prst="rect">
            <a:avLst/>
          </a:prstGeom>
          <a:noFill/>
          <a:ln w="9525">
            <a:noFill/>
            <a:miter lim="800000"/>
            <a:headEnd/>
            <a:tailEnd/>
          </a:ln>
        </p:spPr>
        <p:txBody>
          <a:bodyPr wrap="none">
            <a:spAutoFit/>
          </a:bodyPr>
          <a:lstStyle/>
          <a:p>
            <a:r>
              <a:rPr lang="de-DE" sz="1400" dirty="0">
                <a:solidFill>
                  <a:srgbClr val="03557B"/>
                </a:solidFill>
              </a:rPr>
              <a:t>Auftragsvergabeoptimierung</a:t>
            </a:r>
          </a:p>
        </p:txBody>
      </p:sp>
      <p:grpSp>
        <p:nvGrpSpPr>
          <p:cNvPr id="3" name="Group 16"/>
          <p:cNvGrpSpPr>
            <a:grpSpLocks/>
          </p:cNvGrpSpPr>
          <p:nvPr/>
        </p:nvGrpSpPr>
        <p:grpSpPr bwMode="auto">
          <a:xfrm>
            <a:off x="6872288" y="3648075"/>
            <a:ext cx="1277937" cy="2698750"/>
            <a:chOff x="6324600" y="1143000"/>
            <a:chExt cx="2317904" cy="4741447"/>
          </a:xfrm>
        </p:grpSpPr>
        <p:pic>
          <p:nvPicPr>
            <p:cNvPr id="32" name="Rectangle 2048"/>
            <p:cNvPicPr>
              <a:picLocks noChangeAspect="1" noChangeArrowheads="1"/>
            </p:cNvPicPr>
            <p:nvPr/>
          </p:nvPicPr>
          <p:blipFill>
            <a:blip r:embed="rId13"/>
            <a:srcRect/>
            <a:stretch>
              <a:fillRect/>
            </a:stretch>
          </p:blipFill>
          <p:spPr bwMode="auto">
            <a:xfrm>
              <a:off x="6324600" y="1143000"/>
              <a:ext cx="2317904" cy="4741447"/>
            </a:xfrm>
            <a:prstGeom prst="rect">
              <a:avLst/>
            </a:prstGeom>
            <a:noFill/>
            <a:ln w="9525" algn="ctr">
              <a:noFill/>
              <a:miter lim="800000"/>
              <a:headEnd/>
              <a:tailEnd/>
            </a:ln>
          </p:spPr>
        </p:pic>
        <p:pic>
          <p:nvPicPr>
            <p:cNvPr id="33" name="Picture 6" descr="C:\Users\krschou.EUROPE\Desktop\Partner Readiness\Train The Trainer\Day One\Capture_MSA02.JPG"/>
            <p:cNvPicPr>
              <a:picLocks noChangeAspect="1" noChangeArrowheads="1"/>
            </p:cNvPicPr>
            <p:nvPr/>
          </p:nvPicPr>
          <p:blipFill>
            <a:blip r:embed="rId14"/>
            <a:srcRect/>
            <a:stretch>
              <a:fillRect/>
            </a:stretch>
          </p:blipFill>
          <p:spPr bwMode="auto">
            <a:xfrm>
              <a:off x="6781800" y="2362200"/>
              <a:ext cx="1447800" cy="1905000"/>
            </a:xfrm>
            <a:prstGeom prst="rect">
              <a:avLst/>
            </a:prstGeom>
            <a:noFill/>
            <a:ln w="9525">
              <a:noFill/>
              <a:miter lim="800000"/>
              <a:headEnd/>
              <a:tailEnd/>
            </a:ln>
          </p:spPr>
        </p:pic>
      </p:grpSp>
      <p:pic>
        <p:nvPicPr>
          <p:cNvPr id="34" name="Picture 17" descr="C:\Program Files\Microsoft Resource DVD Artwork\DVD_ART\BoxShots_Logos\Windows Mobile\Windows Mobile logo r v.png"/>
          <p:cNvPicPr>
            <a:picLocks noChangeAspect="1" noChangeArrowheads="1"/>
          </p:cNvPicPr>
          <p:nvPr/>
        </p:nvPicPr>
        <p:blipFill>
          <a:blip r:embed="rId15"/>
          <a:srcRect/>
          <a:stretch>
            <a:fillRect/>
          </a:stretch>
        </p:blipFill>
        <p:spPr bwMode="auto">
          <a:xfrm>
            <a:off x="5286380" y="4016382"/>
            <a:ext cx="1362075" cy="412750"/>
          </a:xfrm>
          <a:prstGeom prst="rect">
            <a:avLst/>
          </a:prstGeom>
          <a:noFill/>
          <a:ln w="9525">
            <a:noFill/>
            <a:miter lim="800000"/>
            <a:headEnd/>
            <a:tailEnd/>
          </a:ln>
        </p:spPr>
      </p:pic>
      <p:pic>
        <p:nvPicPr>
          <p:cNvPr id="49" name="Picture 37" descr="Dynmc-brand_c"/>
          <p:cNvPicPr>
            <a:picLocks noChangeAspect="1" noChangeArrowheads="1"/>
          </p:cNvPicPr>
          <p:nvPr/>
        </p:nvPicPr>
        <p:blipFill>
          <a:blip r:embed="rId16"/>
          <a:srcRect/>
          <a:stretch>
            <a:fillRect/>
          </a:stretch>
        </p:blipFill>
        <p:spPr bwMode="auto">
          <a:xfrm>
            <a:off x="5286380" y="3571876"/>
            <a:ext cx="1806575" cy="3841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0.14323 -0.10733 L 0.11667 0.09207 " pathEditMode="relative" rAng="0" ptsTypes="AA">
                                      <p:cBhvr>
                                        <p:cTn id="6" dur="2000" fill="hold"/>
                                        <p:tgtEl>
                                          <p:spTgt spid="16"/>
                                        </p:tgtEl>
                                        <p:attrNameLst>
                                          <p:attrName>ppt_x</p:attrName>
                                          <p:attrName>ppt_y</p:attrName>
                                        </p:attrNameLst>
                                      </p:cBhvr>
                                      <p:rCtr x="130" y="100"/>
                                    </p:animMotion>
                                  </p:childTnLst>
                                  <p:subTnLst>
                                    <p:set>
                                      <p:cBhvr override="childStyle">
                                        <p:cTn dur="1" fill="hold" display="0" masterRel="sameClick" afterEffect="1">
                                          <p:stCondLst>
                                            <p:cond evt="end" delay="0">
                                              <p:tn val="5"/>
                                            </p:cond>
                                          </p:stCondLst>
                                        </p:cTn>
                                        <p:tgtEl>
                                          <p:spTgt spid="16"/>
                                        </p:tgtEl>
                                        <p:attrNameLst>
                                          <p:attrName>style.visibility</p:attrName>
                                        </p:attrNameLst>
                                      </p:cBhvr>
                                      <p:to>
                                        <p:strVal val="hidden"/>
                                      </p:to>
                                    </p:set>
                                  </p:subTnLst>
                                </p:cTn>
                              </p:par>
                              <p:par>
                                <p:cTn id="7" presetID="42" presetClass="path" presetSubtype="0" accel="50000" decel="50000" fill="hold" nodeType="withEffect">
                                  <p:stCondLst>
                                    <p:cond delay="0"/>
                                  </p:stCondLst>
                                  <p:childTnLst>
                                    <p:animMotion origin="layout" path="M -0.0092 -0.0812 L -0.0092 0.05528 " pathEditMode="relative" rAng="0" ptsTypes="AA">
                                      <p:cBhvr>
                                        <p:cTn id="8" dur="2000" fill="hold"/>
                                        <p:tgtEl>
                                          <p:spTgt spid="17"/>
                                        </p:tgtEl>
                                        <p:attrNameLst>
                                          <p:attrName>ppt_x</p:attrName>
                                          <p:attrName>ppt_y</p:attrName>
                                        </p:attrNameLst>
                                      </p:cBhvr>
                                      <p:rCtr x="0" y="68"/>
                                    </p:animMotion>
                                  </p:childTnLst>
                                  <p:subTnLst>
                                    <p:set>
                                      <p:cBhvr override="childStyle">
                                        <p:cTn dur="1" fill="hold" display="0" masterRel="sameClick" afterEffect="1">
                                          <p:stCondLst>
                                            <p:cond evt="end" delay="0">
                                              <p:tn val="7"/>
                                            </p:cond>
                                          </p:stCondLst>
                                        </p:cTn>
                                        <p:tgtEl>
                                          <p:spTgt spid="17"/>
                                        </p:tgtEl>
                                        <p:attrNameLst>
                                          <p:attrName>style.visibility</p:attrName>
                                        </p:attrNameLst>
                                      </p:cBhvr>
                                      <p:to>
                                        <p:strVal val="hidden"/>
                                      </p:to>
                                    </p:set>
                                  </p:subTnLst>
                                </p:cTn>
                              </p:par>
                              <p:par>
                                <p:cTn id="9" presetID="56" presetClass="path" presetSubtype="0" accel="50000" decel="50000" fill="hold" nodeType="withEffect">
                                  <p:stCondLst>
                                    <p:cond delay="0"/>
                                  </p:stCondLst>
                                  <p:childTnLst>
                                    <p:animMotion origin="layout" path="M 0.15608 -0.08097 L -0.07621 0.05528 " pathEditMode="relative" rAng="0" ptsTypes="AA">
                                      <p:cBhvr>
                                        <p:cTn id="10" dur="2000" fill="hold"/>
                                        <p:tgtEl>
                                          <p:spTgt spid="18"/>
                                        </p:tgtEl>
                                        <p:attrNameLst>
                                          <p:attrName>ppt_x</p:attrName>
                                          <p:attrName>ppt_y</p:attrName>
                                        </p:attrNameLst>
                                      </p:cBhvr>
                                      <p:rCtr x="-116" y="68"/>
                                    </p:animMotion>
                                  </p:childTnLst>
                                  <p:subTnLst>
                                    <p:set>
                                      <p:cBhvr override="childStyle">
                                        <p:cTn dur="1" fill="hold" display="0" masterRel="sameClick" afterEffect="1">
                                          <p:stCondLst>
                                            <p:cond evt="end" delay="0">
                                              <p:tn val="9"/>
                                            </p:cond>
                                          </p:stCondLst>
                                        </p:cTn>
                                        <p:tgtEl>
                                          <p:spTgt spid="1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linds(horizontal)">
                                      <p:cBhvr>
                                        <p:cTn id="15" dur="500"/>
                                        <p:tgtEl>
                                          <p:spTgt spid="34"/>
                                        </p:tgtEl>
                                      </p:cBhvr>
                                    </p:animEffect>
                                  </p:childTnLst>
                                </p:cTn>
                              </p:par>
                              <p:par>
                                <p:cTn id="16" presetID="3" presetClass="entr" presetSubtype="10"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blinds(horizontal)">
                                      <p:cBhvr>
                                        <p:cTn id="1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Noch Fragen?</a:t>
            </a:r>
            <a:endParaRPr lang="de-DE" dirty="0"/>
          </a:p>
        </p:txBody>
      </p:sp>
      <p:sp>
        <p:nvSpPr>
          <p:cNvPr id="6" name="Textplatzhalter 5"/>
          <p:cNvSpPr>
            <a:spLocks noGrp="1"/>
          </p:cNvSpPr>
          <p:nvPr>
            <p:ph type="body" sz="quarter" idx="10"/>
          </p:nvPr>
        </p:nvSpPr>
        <p:spPr/>
        <p:txBody>
          <a:bodyPr/>
          <a:lstStyle/>
          <a:p>
            <a:r>
              <a:rPr lang="de-DE" sz="3200" dirty="0" smtClean="0"/>
              <a:t>Gerne beantworte ich diese auch via Email an </a:t>
            </a:r>
            <a:r>
              <a:rPr lang="de-DE" sz="3200" u="sng" dirty="0" smtClean="0">
                <a:solidFill>
                  <a:srgbClr val="03557B"/>
                </a:solidFill>
              </a:rPr>
              <a:t>steffen.forkmann@msu-solutions.de</a:t>
            </a:r>
            <a:r>
              <a:rPr lang="de-DE" sz="3200" dirty="0" smtClean="0"/>
              <a:t>!</a:t>
            </a:r>
          </a:p>
          <a:p>
            <a:r>
              <a:rPr lang="de-DE" sz="3200" dirty="0" smtClean="0"/>
              <a:t>Die Vortragsfolien können von der Webseite </a:t>
            </a:r>
            <a:r>
              <a:rPr lang="de-DE" sz="3200" u="sng" dirty="0" smtClean="0">
                <a:solidFill>
                  <a:srgbClr val="03557B"/>
                </a:solidFill>
              </a:rPr>
              <a:t>http://www.navision-blog.de/ </a:t>
            </a:r>
            <a:r>
              <a:rPr lang="de-DE" sz="3200" dirty="0" smtClean="0"/>
              <a:t>herunter geladen werden</a:t>
            </a:r>
          </a:p>
          <a:p>
            <a:endParaRPr lang="de-DE" dirty="0"/>
          </a:p>
        </p:txBody>
      </p:sp>
      <p:pic>
        <p:nvPicPr>
          <p:cNvPr id="7" name="Picture 5" descr="CLIP Logo"/>
          <p:cNvPicPr>
            <a:picLocks noChangeAspect="1" noChangeArrowheads="1"/>
          </p:cNvPicPr>
          <p:nvPr/>
        </p:nvPicPr>
        <p:blipFill>
          <a:blip r:embed="rId3"/>
          <a:srcRect/>
          <a:stretch>
            <a:fillRect/>
          </a:stretch>
        </p:blipFill>
        <p:spPr bwMode="auto">
          <a:xfrm>
            <a:off x="6643702" y="3857628"/>
            <a:ext cx="1857375" cy="1285875"/>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Bioinformatik ist …</a:t>
            </a:r>
            <a:endParaRPr lang="de-DE" dirty="0"/>
          </a:p>
        </p:txBody>
      </p:sp>
      <p:sp>
        <p:nvSpPr>
          <p:cNvPr id="3" name="Textplatzhalter 2"/>
          <p:cNvSpPr>
            <a:spLocks noGrp="1"/>
          </p:cNvSpPr>
          <p:nvPr>
            <p:ph type="body" sz="quarter" idx="10"/>
          </p:nvPr>
        </p:nvSpPr>
        <p:spPr/>
        <p:txBody>
          <a:bodyPr/>
          <a:lstStyle/>
          <a:p>
            <a:r>
              <a:rPr lang="de-DE" sz="3600" dirty="0" smtClean="0"/>
              <a:t>…Frösche </a:t>
            </a:r>
            <a:r>
              <a:rPr lang="de-DE" sz="3600" dirty="0" err="1" smtClean="0"/>
              <a:t>photoshoppen</a:t>
            </a:r>
            <a:r>
              <a:rPr lang="de-DE" sz="3600" dirty="0" smtClean="0"/>
              <a:t>.</a:t>
            </a:r>
          </a:p>
        </p:txBody>
      </p:sp>
      <p:pic>
        <p:nvPicPr>
          <p:cNvPr id="5" name="Grafik 4" descr="frog.jpg"/>
          <p:cNvPicPr>
            <a:picLocks noChangeAspect="1"/>
          </p:cNvPicPr>
          <p:nvPr/>
        </p:nvPicPr>
        <p:blipFill>
          <a:blip r:embed="rId3"/>
          <a:stretch>
            <a:fillRect/>
          </a:stretch>
        </p:blipFill>
        <p:spPr>
          <a:xfrm>
            <a:off x="2500298" y="1857364"/>
            <a:ext cx="3605702" cy="4030373"/>
          </a:xfrm>
          <a:prstGeom prst="rect">
            <a:avLst/>
          </a:prstGeom>
        </p:spPr>
      </p:pic>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Bioinformatik ist …</a:t>
            </a:r>
            <a:endParaRPr lang="de-DE" dirty="0"/>
          </a:p>
        </p:txBody>
      </p:sp>
      <p:sp>
        <p:nvSpPr>
          <p:cNvPr id="3" name="Textplatzhalter 2"/>
          <p:cNvSpPr>
            <a:spLocks noGrp="1"/>
          </p:cNvSpPr>
          <p:nvPr>
            <p:ph type="body" sz="quarter" idx="10"/>
          </p:nvPr>
        </p:nvSpPr>
        <p:spPr/>
        <p:txBody>
          <a:bodyPr/>
          <a:lstStyle/>
          <a:p>
            <a:r>
              <a:rPr lang="de-DE" sz="3600" dirty="0" smtClean="0"/>
              <a:t>Stochastik + </a:t>
            </a:r>
            <a:r>
              <a:rPr lang="de-DE" sz="3600" dirty="0" err="1" smtClean="0"/>
              <a:t>Algorithmik</a:t>
            </a:r>
            <a:endParaRPr lang="de-DE" sz="3600" dirty="0" smtClean="0"/>
          </a:p>
          <a:p>
            <a:r>
              <a:rPr lang="de-DE" sz="3600" dirty="0" smtClean="0"/>
              <a:t>Sequenzalgorithmen</a:t>
            </a:r>
          </a:p>
          <a:p>
            <a:pPr lvl="1"/>
            <a:r>
              <a:rPr lang="de-DE" sz="3200" dirty="0" smtClean="0"/>
              <a:t>RNA, DNA, </a:t>
            </a:r>
            <a:r>
              <a:rPr lang="de-DE" sz="3200" dirty="0" err="1" smtClean="0"/>
              <a:t>Aminosäuresequenzen</a:t>
            </a:r>
            <a:r>
              <a:rPr lang="de-DE" sz="3200" dirty="0" smtClean="0"/>
              <a:t> </a:t>
            </a:r>
          </a:p>
          <a:p>
            <a:pPr lvl="1"/>
            <a:r>
              <a:rPr lang="de-DE" sz="3200" dirty="0" smtClean="0"/>
              <a:t>Homologie vs. Analogie</a:t>
            </a:r>
          </a:p>
          <a:p>
            <a:pPr lvl="1"/>
            <a:r>
              <a:rPr lang="de-DE" sz="3200" dirty="0" smtClean="0"/>
              <a:t>Phylogenetische Bäume</a:t>
            </a:r>
          </a:p>
          <a:p>
            <a:pPr lvl="1"/>
            <a:r>
              <a:rPr lang="de-DE" sz="3200" dirty="0" smtClean="0"/>
              <a:t>Strukturvorhersage</a:t>
            </a:r>
          </a:p>
          <a:p>
            <a:r>
              <a:rPr lang="de-DE" sz="3600" dirty="0" smtClean="0"/>
              <a:t>Mustererkennung</a:t>
            </a:r>
          </a:p>
          <a:p>
            <a:endParaRPr lang="de-DE" sz="3600" dirty="0" smtClean="0"/>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Sequenzalignment</a:t>
            </a:r>
            <a:endParaRPr lang="de-DE" dirty="0"/>
          </a:p>
        </p:txBody>
      </p:sp>
      <p:sp>
        <p:nvSpPr>
          <p:cNvPr id="3" name="Textplatzhalter 2"/>
          <p:cNvSpPr>
            <a:spLocks noGrp="1"/>
          </p:cNvSpPr>
          <p:nvPr>
            <p:ph type="body" sz="quarter" idx="10"/>
          </p:nvPr>
        </p:nvSpPr>
        <p:spPr/>
        <p:txBody>
          <a:bodyPr/>
          <a:lstStyle/>
          <a:p>
            <a:r>
              <a:rPr lang="de-DE" sz="2800" dirty="0" smtClean="0"/>
              <a:t>Wie kann man Sequenzen so übereinander legen, so dass die größtmögliche Gemeinsamkeit dargestellt wird?</a:t>
            </a:r>
          </a:p>
          <a:p>
            <a:pPr lvl="1"/>
            <a:r>
              <a:rPr lang="de-DE" sz="2400" dirty="0" smtClean="0"/>
              <a:t>Ersetzungen</a:t>
            </a:r>
          </a:p>
          <a:p>
            <a:pPr lvl="1"/>
            <a:r>
              <a:rPr lang="de-DE" sz="2400" dirty="0" smtClean="0"/>
              <a:t>Insertionen</a:t>
            </a:r>
          </a:p>
          <a:p>
            <a:pPr lvl="1"/>
            <a:r>
              <a:rPr lang="de-DE" sz="2400" dirty="0" err="1" smtClean="0"/>
              <a:t>Deletionen</a:t>
            </a:r>
            <a:endParaRPr lang="de-DE" sz="2400" dirty="0" smtClean="0"/>
          </a:p>
        </p:txBody>
      </p:sp>
      <p:pic>
        <p:nvPicPr>
          <p:cNvPr id="4" name="Picture 2"/>
          <p:cNvPicPr>
            <a:picLocks noChangeAspect="1" noChangeArrowheads="1"/>
          </p:cNvPicPr>
          <p:nvPr/>
        </p:nvPicPr>
        <p:blipFill>
          <a:blip r:embed="rId3"/>
          <a:srcRect/>
          <a:stretch>
            <a:fillRect/>
          </a:stretch>
        </p:blipFill>
        <p:spPr bwMode="auto">
          <a:xfrm>
            <a:off x="857224" y="4143380"/>
            <a:ext cx="6848475" cy="1285875"/>
          </a:xfrm>
          <a:prstGeom prst="rect">
            <a:avLst/>
          </a:prstGeom>
          <a:noFill/>
          <a:ln w="9525">
            <a:noFill/>
            <a:miter lim="800000"/>
            <a:headEnd/>
            <a:tailEnd/>
          </a:ln>
          <a:effectLst/>
        </p:spPr>
      </p:pic>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Bioinformatik ist …</a:t>
            </a:r>
            <a:endParaRPr lang="de-DE" dirty="0"/>
          </a:p>
        </p:txBody>
      </p:sp>
      <p:sp>
        <p:nvSpPr>
          <p:cNvPr id="3" name="Textplatzhalter 2"/>
          <p:cNvSpPr>
            <a:spLocks noGrp="1"/>
          </p:cNvSpPr>
          <p:nvPr>
            <p:ph type="body" sz="quarter" idx="10"/>
          </p:nvPr>
        </p:nvSpPr>
        <p:spPr/>
        <p:txBody>
          <a:bodyPr/>
          <a:lstStyle/>
          <a:p>
            <a:r>
              <a:rPr lang="de-DE" sz="3600" dirty="0" smtClean="0"/>
              <a:t>Stochastik + </a:t>
            </a:r>
            <a:r>
              <a:rPr lang="de-DE" sz="3600" dirty="0" err="1" smtClean="0"/>
              <a:t>Algorithmik</a:t>
            </a:r>
            <a:endParaRPr lang="de-DE" sz="3600" dirty="0" smtClean="0"/>
          </a:p>
          <a:p>
            <a:r>
              <a:rPr lang="de-DE" sz="3600" dirty="0" smtClean="0"/>
              <a:t>Sequenzalgorithmen</a:t>
            </a:r>
          </a:p>
          <a:p>
            <a:pPr lvl="1"/>
            <a:r>
              <a:rPr lang="de-DE" sz="3200" dirty="0" smtClean="0"/>
              <a:t>RNA, DNA, </a:t>
            </a:r>
            <a:r>
              <a:rPr lang="de-DE" sz="3200" dirty="0" err="1" smtClean="0"/>
              <a:t>Aminosäuresequenzen</a:t>
            </a:r>
            <a:r>
              <a:rPr lang="de-DE" sz="3200" dirty="0" smtClean="0"/>
              <a:t> </a:t>
            </a:r>
          </a:p>
          <a:p>
            <a:pPr lvl="1"/>
            <a:r>
              <a:rPr lang="de-DE" sz="3200" dirty="0" smtClean="0"/>
              <a:t>Homologie vs. Analogie</a:t>
            </a:r>
          </a:p>
          <a:p>
            <a:pPr lvl="1"/>
            <a:r>
              <a:rPr lang="de-DE" sz="3200" dirty="0" smtClean="0"/>
              <a:t>Phylogenetische Bäume</a:t>
            </a:r>
          </a:p>
          <a:p>
            <a:pPr lvl="1"/>
            <a:r>
              <a:rPr lang="de-DE" sz="3200" dirty="0" smtClean="0"/>
              <a:t>Strukturvorhersage</a:t>
            </a:r>
          </a:p>
          <a:p>
            <a:r>
              <a:rPr lang="de-DE" sz="3600" dirty="0" smtClean="0"/>
              <a:t>Mustererkennung</a:t>
            </a:r>
          </a:p>
          <a:p>
            <a:endParaRPr lang="de-DE" sz="3600" dirty="0" smtClean="0"/>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Vogelgrippeausbreitung (H5N1)</a:t>
            </a:r>
            <a:endParaRPr lang="de-DE" dirty="0"/>
          </a:p>
        </p:txBody>
      </p:sp>
      <p:sp>
        <p:nvSpPr>
          <p:cNvPr id="3" name="Textplatzhalter 2"/>
          <p:cNvSpPr>
            <a:spLocks noGrp="1"/>
          </p:cNvSpPr>
          <p:nvPr>
            <p:ph type="body" sz="quarter" idx="10"/>
          </p:nvPr>
        </p:nvSpPr>
        <p:spPr/>
        <p:txBody>
          <a:bodyPr/>
          <a:lstStyle/>
          <a:p>
            <a:r>
              <a:rPr lang="de-DE" sz="3200" dirty="0" smtClean="0"/>
              <a:t>Vermutung: Übertragung durch Zugvögel</a:t>
            </a:r>
          </a:p>
          <a:p>
            <a:r>
              <a:rPr lang="de-DE" sz="3200" dirty="0" smtClean="0"/>
              <a:t>Im Oktober: Vogelzug nach Süden</a:t>
            </a:r>
          </a:p>
          <a:p>
            <a:r>
              <a:rPr lang="de-DE" sz="3200" dirty="0" smtClean="0"/>
              <a:t>Zugvögel kommen erst im Frühjahr zurück</a:t>
            </a:r>
          </a:p>
          <a:p>
            <a:pPr lvl="1"/>
            <a:r>
              <a:rPr lang="de-DE" sz="2800" dirty="0" smtClean="0">
                <a:sym typeface="Wingdings" pitchFamily="2" charset="2"/>
              </a:rPr>
              <a:t>Erst im Frühjahr wieder Ansteckungsgefahr mit H5N1</a:t>
            </a:r>
          </a:p>
          <a:p>
            <a:pPr lvl="1"/>
            <a:r>
              <a:rPr lang="de-DE" sz="2800" dirty="0" smtClean="0">
                <a:sym typeface="Wingdings" pitchFamily="2" charset="2"/>
              </a:rPr>
              <a:t>Geflügel kann im Winter frei in Außengehegen gehalten werden</a:t>
            </a:r>
          </a:p>
          <a:p>
            <a:r>
              <a:rPr lang="de-DE" sz="3200" dirty="0" smtClean="0">
                <a:sym typeface="Wingdings" pitchFamily="2" charset="2"/>
              </a:rPr>
              <a:t>Im Februar 2006 jedoch Vogelgrippeausbruch in Bayern</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1.3|53.7|.2|.2|.2|.2|.2|.2|.2|.8|.2|.2|.2|86|.2|.2|.2|.2|.2|.2|.2|.2|.2|81.5|.2|.2"/>
</p:tagLst>
</file>

<file path=ppt/theme/theme1.xml><?xml version="1.0" encoding="utf-8"?>
<a:theme xmlns:a="http://schemas.openxmlformats.org/drawingml/2006/main" name="PASS-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1474</Words>
  <Application>Microsoft Office PowerPoint</Application>
  <PresentationFormat>Bildschirmpräsentation (4:3)</PresentationFormat>
  <Paragraphs>362</Paragraphs>
  <Slides>44</Slides>
  <Notes>44</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44</vt:i4>
      </vt:variant>
    </vt:vector>
  </HeadingPairs>
  <TitlesOfParts>
    <vt:vector size="46" baseType="lpstr">
      <vt:lpstr>PASS-Design</vt:lpstr>
      <vt:lpstr>Visio</vt:lpstr>
      <vt:lpstr>Folie 1</vt:lpstr>
      <vt:lpstr>Folie 2</vt:lpstr>
      <vt:lpstr>Folie 3</vt:lpstr>
      <vt:lpstr>Bioinformatik ist …</vt:lpstr>
      <vt:lpstr>Bioinformatik ist …</vt:lpstr>
      <vt:lpstr>Bioinformatik ist …</vt:lpstr>
      <vt:lpstr>Sequenzalignment</vt:lpstr>
      <vt:lpstr>Bioinformatik ist …</vt:lpstr>
      <vt:lpstr>Vogelgrippeausbreitung (H5N1)</vt:lpstr>
      <vt:lpstr>H5N1-Ausbreitung</vt:lpstr>
      <vt:lpstr>Bioinformatik ist …</vt:lpstr>
      <vt:lpstr>Folie 12</vt:lpstr>
      <vt:lpstr>Was ist „optimal“?</vt:lpstr>
      <vt:lpstr>Problemszenario aus der Praxis I</vt:lpstr>
      <vt:lpstr>Problemszenario aus der Praxis II</vt:lpstr>
      <vt:lpstr>Was heißt „optimal“? II</vt:lpstr>
      <vt:lpstr>Problemszenario III</vt:lpstr>
      <vt:lpstr>Komplexität</vt:lpstr>
      <vt:lpstr>Was nun?</vt:lpstr>
      <vt:lpstr>Einfache Methode</vt:lpstr>
      <vt:lpstr>Hill-Climbing</vt:lpstr>
      <vt:lpstr>Probleme beim Hill-Climbing</vt:lpstr>
      <vt:lpstr>Heuristiken und Meta-Heuristiken</vt:lpstr>
      <vt:lpstr>Springerproblem</vt:lpstr>
      <vt:lpstr>Springerproblem  Heuristik nach Warnsdorff (1823)</vt:lpstr>
      <vt:lpstr>Springerproblem  Lösung nach Euler (1758)</vt:lpstr>
      <vt:lpstr>Meta-Heuristiken (Beispiele)</vt:lpstr>
      <vt:lpstr>Lösung der Solomonprobleme</vt:lpstr>
      <vt:lpstr>TabuSearch</vt:lpstr>
      <vt:lpstr>Folie 30</vt:lpstr>
      <vt:lpstr>Bestimmen einer Startlösung</vt:lpstr>
      <vt:lpstr>Clusteranalyse</vt:lpstr>
      <vt:lpstr>Probleme beim Clustering</vt:lpstr>
      <vt:lpstr>K-Means</vt:lpstr>
      <vt:lpstr>Clustering mit Geodaten</vt:lpstr>
      <vt:lpstr>Clustering - Ergebnisse</vt:lpstr>
      <vt:lpstr>Hybridverfahren</vt:lpstr>
      <vt:lpstr>Folie 38</vt:lpstr>
      <vt:lpstr>Microsoft Dynamics NAV (Navision)</vt:lpstr>
      <vt:lpstr>3-Tier Architektur ab NAV 2009</vt:lpstr>
      <vt:lpstr>Problemszenario III</vt:lpstr>
      <vt:lpstr>Problemszenario III</vt:lpstr>
      <vt:lpstr>Noch Fragen?</vt:lpstr>
      <vt:lpstr>Folie 44</vt:lpstr>
    </vt:vector>
  </TitlesOfParts>
  <Company>Name Ihrer Firma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Ihr Benutzername</dc:creator>
  <cp:lastModifiedBy>Steffen</cp:lastModifiedBy>
  <cp:revision>424</cp:revision>
  <dcterms:created xsi:type="dcterms:W3CDTF">2008-01-08T12:35:33Z</dcterms:created>
  <dcterms:modified xsi:type="dcterms:W3CDTF">2008-05-18T16:22:02Z</dcterms:modified>
</cp:coreProperties>
</file>